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5"/>
    <p:restoredTop sz="74561"/>
  </p:normalViewPr>
  <p:slideViewPr>
    <p:cSldViewPr snapToGrid="0" snapToObjects="1" showGuides="1">
      <p:cViewPr>
        <p:scale>
          <a:sx n="45" d="100"/>
          <a:sy n="45" d="100"/>
        </p:scale>
        <p:origin x="2648" y="-24"/>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67589-4747-D443-B6F4-013978C5A4CA}" type="datetimeFigureOut">
              <a:rPr lang="en-US" smtClean="0"/>
              <a:t>2/24/20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99119-5EA3-AF42-8222-44F9E657655C}" type="slidenum">
              <a:rPr lang="en-US" smtClean="0"/>
              <a:t>‹#›</a:t>
            </a:fld>
            <a:endParaRPr lang="en-US"/>
          </a:p>
        </p:txBody>
      </p:sp>
    </p:spTree>
    <p:extLst>
      <p:ext uri="{BB962C8B-B14F-4D97-AF65-F5344CB8AC3E}">
        <p14:creationId xmlns:p14="http://schemas.microsoft.com/office/powerpoint/2010/main" val="430168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planktonic pteropod is an important ecological species with roles in marine food webs, oceanic carbon cycling, and potentially serving as an indicator of ocean acidification. Although lab and field studies have shown pteropods are sensitive to ocean acidification conditions, in Puget Sound these organisms have been coping with low oxygen and aragonite saturation conditions during winters when food availability is low. </a:t>
            </a:r>
          </a:p>
        </p:txBody>
      </p:sp>
      <p:sp>
        <p:nvSpPr>
          <p:cNvPr id="4" name="Slide Number Placeholder 3"/>
          <p:cNvSpPr>
            <a:spLocks noGrp="1"/>
          </p:cNvSpPr>
          <p:nvPr>
            <p:ph type="sldNum" sz="quarter" idx="5"/>
          </p:nvPr>
        </p:nvSpPr>
        <p:spPr/>
        <p:txBody>
          <a:bodyPr/>
          <a:lstStyle/>
          <a:p>
            <a:fld id="{BB799119-5EA3-AF42-8222-44F9E657655C}" type="slidenum">
              <a:rPr lang="en-US" smtClean="0"/>
              <a:t>2</a:t>
            </a:fld>
            <a:endParaRPr lang="en-US"/>
          </a:p>
        </p:txBody>
      </p:sp>
    </p:spTree>
    <p:extLst>
      <p:ext uri="{BB962C8B-B14F-4D97-AF65-F5344CB8AC3E}">
        <p14:creationId xmlns:p14="http://schemas.microsoft.com/office/powerpoint/2010/main" val="2009176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Confidence intervals are largely overlapping</a:t>
            </a:r>
          </a:p>
        </p:txBody>
      </p:sp>
      <p:sp>
        <p:nvSpPr>
          <p:cNvPr id="4" name="Slide Number Placeholder 3"/>
          <p:cNvSpPr>
            <a:spLocks noGrp="1"/>
          </p:cNvSpPr>
          <p:nvPr>
            <p:ph type="sldNum" sz="quarter" idx="5"/>
          </p:nvPr>
        </p:nvSpPr>
        <p:spPr/>
        <p:txBody>
          <a:bodyPr/>
          <a:lstStyle/>
          <a:p>
            <a:fld id="{BB799119-5EA3-AF42-8222-44F9E657655C}" type="slidenum">
              <a:rPr lang="en-US" smtClean="0"/>
              <a:t>3</a:t>
            </a:fld>
            <a:endParaRPr lang="en-US"/>
          </a:p>
        </p:txBody>
      </p:sp>
    </p:spTree>
    <p:extLst>
      <p:ext uri="{BB962C8B-B14F-4D97-AF65-F5344CB8AC3E}">
        <p14:creationId xmlns:p14="http://schemas.microsoft.com/office/powerpoint/2010/main" val="61660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B00AFC-3A0A-2649-AC23-7D25CB45C9B2}"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29431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B00AFC-3A0A-2649-AC23-7D25CB45C9B2}"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2475301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B00AFC-3A0A-2649-AC23-7D25CB45C9B2}"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340060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B00AFC-3A0A-2649-AC23-7D25CB45C9B2}"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918507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B00AFC-3A0A-2649-AC23-7D25CB45C9B2}"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40969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B00AFC-3A0A-2649-AC23-7D25CB45C9B2}" type="datetimeFigureOut">
              <a:rPr lang="en-US" smtClean="0"/>
              <a:t>2/23/20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1950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B00AFC-3A0A-2649-AC23-7D25CB45C9B2}" type="datetimeFigureOut">
              <a:rPr lang="en-US" smtClean="0"/>
              <a:t>2/23/20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1372988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B00AFC-3A0A-2649-AC23-7D25CB45C9B2}" type="datetimeFigureOut">
              <a:rPr lang="en-US" smtClean="0"/>
              <a:t>2/23/20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3270117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B00AFC-3A0A-2649-AC23-7D25CB45C9B2}" type="datetimeFigureOut">
              <a:rPr lang="en-US" smtClean="0"/>
              <a:t>2/23/20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657921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B00AFC-3A0A-2649-AC23-7D25CB45C9B2}" type="datetimeFigureOut">
              <a:rPr lang="en-US" smtClean="0"/>
              <a:t>2/23/20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256702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B00AFC-3A0A-2649-AC23-7D25CB45C9B2}" type="datetimeFigureOut">
              <a:rPr lang="en-US" smtClean="0"/>
              <a:t>2/23/20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417486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00AFC-3A0A-2649-AC23-7D25CB45C9B2}" type="datetimeFigureOut">
              <a:rPr lang="en-US" smtClean="0"/>
              <a:t>2/23/20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A2A87-432D-8140-B665-9B02AB077E5D}" type="slidenum">
              <a:rPr lang="en-US" smtClean="0"/>
              <a:t>‹#›</a:t>
            </a:fld>
            <a:endParaRPr lang="en-US"/>
          </a:p>
        </p:txBody>
      </p:sp>
    </p:spTree>
    <p:extLst>
      <p:ext uri="{BB962C8B-B14F-4D97-AF65-F5344CB8AC3E}">
        <p14:creationId xmlns:p14="http://schemas.microsoft.com/office/powerpoint/2010/main" val="732545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gif"/><Relationship Id="rId7" Type="http://schemas.openxmlformats.org/officeDocument/2006/relationships/image" Target="../media/image8.png"/><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4B52EF-FE3B-9840-80F1-244788934FF7}"/>
              </a:ext>
            </a:extLst>
          </p:cNvPr>
          <p:cNvSpPr txBox="1">
            <a:spLocks/>
          </p:cNvSpPr>
          <p:nvPr/>
        </p:nvSpPr>
        <p:spPr>
          <a:xfrm>
            <a:off x="708660" y="2420388"/>
            <a:ext cx="7726680" cy="131772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Searching for signs of resilience in over-wintering juvenile pteropods to ocean acidification and deoxygenation</a:t>
            </a:r>
          </a:p>
          <a:p>
            <a:endParaRPr lang="en-US" sz="2800" b="1" dirty="0"/>
          </a:p>
        </p:txBody>
      </p:sp>
      <p:sp>
        <p:nvSpPr>
          <p:cNvPr id="6" name="Subtitle 2">
            <a:extLst>
              <a:ext uri="{FF2B5EF4-FFF2-40B4-BE49-F238E27FC236}">
                <a16:creationId xmlns:a16="http://schemas.microsoft.com/office/drawing/2014/main" id="{069912D5-8904-3840-9AE8-D43874F78EC2}"/>
              </a:ext>
            </a:extLst>
          </p:cNvPr>
          <p:cNvSpPr>
            <a:spLocks noGrp="1"/>
          </p:cNvSpPr>
          <p:nvPr>
            <p:ph type="subTitle" idx="1"/>
          </p:nvPr>
        </p:nvSpPr>
        <p:spPr>
          <a:xfrm>
            <a:off x="321093" y="3738115"/>
            <a:ext cx="8669904" cy="1876049"/>
          </a:xfrm>
        </p:spPr>
        <p:txBody>
          <a:bodyPr>
            <a:normAutofit/>
          </a:bodyPr>
          <a:lstStyle/>
          <a:p>
            <a:pPr>
              <a:spcBef>
                <a:spcPts val="400"/>
              </a:spcBef>
            </a:pPr>
            <a:r>
              <a:rPr lang="en-US" sz="2600" dirty="0"/>
              <a:t>Shelly Trigg, Ph.D. </a:t>
            </a:r>
          </a:p>
          <a:p>
            <a:pPr>
              <a:spcBef>
                <a:spcPts val="400"/>
              </a:spcBef>
            </a:pPr>
            <a:r>
              <a:rPr lang="en-US" sz="1600" dirty="0"/>
              <a:t>School of Aquatic and Fishery Sciences</a:t>
            </a:r>
          </a:p>
          <a:p>
            <a:pPr>
              <a:spcBef>
                <a:spcPts val="400"/>
              </a:spcBef>
            </a:pPr>
            <a:r>
              <a:rPr lang="en-US" sz="1600" dirty="0"/>
              <a:t>University of Washington</a:t>
            </a:r>
          </a:p>
        </p:txBody>
      </p:sp>
      <p:pic>
        <p:nvPicPr>
          <p:cNvPr id="9" name="Picture 8">
            <a:extLst>
              <a:ext uri="{FF2B5EF4-FFF2-40B4-BE49-F238E27FC236}">
                <a16:creationId xmlns:a16="http://schemas.microsoft.com/office/drawing/2014/main" id="{ACF0D231-828A-1C4A-B690-A5EE06F7A610}"/>
              </a:ext>
            </a:extLst>
          </p:cNvPr>
          <p:cNvPicPr>
            <a:picLocks noChangeAspect="1"/>
          </p:cNvPicPr>
          <p:nvPr/>
        </p:nvPicPr>
        <p:blipFill>
          <a:blip r:embed="rId2"/>
          <a:stretch>
            <a:fillRect/>
          </a:stretch>
        </p:blipFill>
        <p:spPr>
          <a:xfrm>
            <a:off x="8558832" y="6367343"/>
            <a:ext cx="432165" cy="432165"/>
          </a:xfrm>
          <a:prstGeom prst="rect">
            <a:avLst/>
          </a:prstGeom>
        </p:spPr>
      </p:pic>
      <p:sp>
        <p:nvSpPr>
          <p:cNvPr id="11" name="Rectangle 10">
            <a:extLst>
              <a:ext uri="{FF2B5EF4-FFF2-40B4-BE49-F238E27FC236}">
                <a16:creationId xmlns:a16="http://schemas.microsoft.com/office/drawing/2014/main" id="{916CDC36-4C51-C249-9C4E-2449596F763F}"/>
              </a:ext>
            </a:extLst>
          </p:cNvPr>
          <p:cNvSpPr/>
          <p:nvPr/>
        </p:nvSpPr>
        <p:spPr>
          <a:xfrm>
            <a:off x="153003" y="5506207"/>
            <a:ext cx="6362095" cy="1077218"/>
          </a:xfrm>
          <a:prstGeom prst="rect">
            <a:avLst/>
          </a:prstGeom>
        </p:spPr>
        <p:txBody>
          <a:bodyPr wrap="square">
            <a:spAutoFit/>
          </a:bodyPr>
          <a:lstStyle/>
          <a:p>
            <a:r>
              <a:rPr lang="en-US" dirty="0"/>
              <a:t>NOAA Collaborators: Krista Nichols, </a:t>
            </a:r>
            <a:r>
              <a:rPr lang="en-US" dirty="0" err="1"/>
              <a:t>Shallin</a:t>
            </a:r>
            <a:r>
              <a:rPr lang="en-US" dirty="0"/>
              <a:t> Busch, Paul </a:t>
            </a:r>
            <a:r>
              <a:rPr lang="en-US" dirty="0" err="1"/>
              <a:t>McElhany</a:t>
            </a:r>
            <a:r>
              <a:rPr lang="en-US" dirty="0"/>
              <a:t>, Michael Maher, Danielle Perez, Caitlin O’Brien</a:t>
            </a:r>
          </a:p>
          <a:p>
            <a:r>
              <a:rPr lang="en-US" sz="1400" dirty="0"/>
              <a:t>NWFSC Montlake and Mukilteo Research Station,</a:t>
            </a:r>
          </a:p>
          <a:p>
            <a:r>
              <a:rPr lang="en-US" sz="1400" dirty="0"/>
              <a:t>Conservation Biology Division, Genetics Section</a:t>
            </a:r>
          </a:p>
        </p:txBody>
      </p:sp>
    </p:spTree>
    <p:extLst>
      <p:ext uri="{BB962C8B-B14F-4D97-AF65-F5344CB8AC3E}">
        <p14:creationId xmlns:p14="http://schemas.microsoft.com/office/powerpoint/2010/main" val="1180109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EF7FC8-2FA9-5544-91A6-550A4DADADD5}"/>
              </a:ext>
            </a:extLst>
          </p:cNvPr>
          <p:cNvSpPr>
            <a:spLocks noGrp="1"/>
          </p:cNvSpPr>
          <p:nvPr>
            <p:ph type="title"/>
          </p:nvPr>
        </p:nvSpPr>
        <p:spPr>
          <a:xfrm>
            <a:off x="-323979" y="0"/>
            <a:ext cx="9791957" cy="1325563"/>
          </a:xfrm>
        </p:spPr>
        <p:txBody>
          <a:bodyPr>
            <a:normAutofit/>
          </a:bodyPr>
          <a:lstStyle/>
          <a:p>
            <a:pPr algn="ctr"/>
            <a:r>
              <a:rPr lang="en-US" sz="3600" dirty="0">
                <a:latin typeface="+mn-lt"/>
                <a:ea typeface="Arial" charset="0"/>
                <a:cs typeface="Arial" charset="0"/>
              </a:rPr>
              <a:t>How does ocean change affect Pteropods?</a:t>
            </a:r>
            <a:r>
              <a:rPr lang="en-US" sz="3600" dirty="0">
                <a:ea typeface="Arial" charset="0"/>
                <a:cs typeface="Arial" charset="0"/>
              </a:rPr>
              <a:t> </a:t>
            </a:r>
            <a:br>
              <a:rPr lang="en-US" sz="3600" dirty="0">
                <a:ea typeface="Arial" charset="0"/>
                <a:cs typeface="Arial" charset="0"/>
              </a:rPr>
            </a:br>
            <a:endParaRPr lang="en-US" sz="3200" dirty="0">
              <a:latin typeface="+mn-lt"/>
              <a:ea typeface="Arial" charset="0"/>
              <a:cs typeface="Arial" charset="0"/>
            </a:endParaRPr>
          </a:p>
        </p:txBody>
      </p:sp>
      <p:sp>
        <p:nvSpPr>
          <p:cNvPr id="5" name="TextBox 4">
            <a:extLst>
              <a:ext uri="{FF2B5EF4-FFF2-40B4-BE49-F238E27FC236}">
                <a16:creationId xmlns:a16="http://schemas.microsoft.com/office/drawing/2014/main" id="{92EC1A6E-B794-454F-AA9B-EF341B51A04B}"/>
              </a:ext>
            </a:extLst>
          </p:cNvPr>
          <p:cNvSpPr txBox="1"/>
          <p:nvPr/>
        </p:nvSpPr>
        <p:spPr>
          <a:xfrm>
            <a:off x="5932759" y="1547317"/>
            <a:ext cx="2218684" cy="369332"/>
          </a:xfrm>
          <a:prstGeom prst="rect">
            <a:avLst/>
          </a:prstGeom>
          <a:noFill/>
        </p:spPr>
        <p:txBody>
          <a:bodyPr wrap="none" rtlCol="0">
            <a:spAutoFit/>
          </a:bodyPr>
          <a:lstStyle/>
          <a:p>
            <a:r>
              <a:rPr lang="en-US" b="1" dirty="0"/>
              <a:t>Resilience in the field</a:t>
            </a:r>
          </a:p>
        </p:txBody>
      </p:sp>
      <p:sp>
        <p:nvSpPr>
          <p:cNvPr id="6" name="TextBox 5">
            <a:extLst>
              <a:ext uri="{FF2B5EF4-FFF2-40B4-BE49-F238E27FC236}">
                <a16:creationId xmlns:a16="http://schemas.microsoft.com/office/drawing/2014/main" id="{EAC4A86A-3878-564F-91CA-9CD68DCBE502}"/>
              </a:ext>
            </a:extLst>
          </p:cNvPr>
          <p:cNvSpPr txBox="1"/>
          <p:nvPr/>
        </p:nvSpPr>
        <p:spPr>
          <a:xfrm>
            <a:off x="5932759" y="2532449"/>
            <a:ext cx="2390206" cy="923330"/>
          </a:xfrm>
          <a:prstGeom prst="rect">
            <a:avLst/>
          </a:prstGeom>
          <a:noFill/>
        </p:spPr>
        <p:txBody>
          <a:bodyPr wrap="none" rtlCol="0">
            <a:spAutoFit/>
          </a:bodyPr>
          <a:lstStyle/>
          <a:p>
            <a:pPr marL="285750" indent="-285750">
              <a:buFontTx/>
              <a:buChar char="-"/>
            </a:pPr>
            <a:r>
              <a:rPr lang="en-US" dirty="0"/>
              <a:t>Low O2</a:t>
            </a:r>
          </a:p>
          <a:p>
            <a:pPr marL="285750" indent="-285750">
              <a:buFontTx/>
              <a:buChar char="-"/>
            </a:pPr>
            <a:r>
              <a:rPr lang="en-US" dirty="0"/>
              <a:t>Low pH, aragonite</a:t>
            </a:r>
          </a:p>
          <a:p>
            <a:pPr marL="285750" indent="-285750">
              <a:buFontTx/>
              <a:buChar char="-"/>
            </a:pPr>
            <a:r>
              <a:rPr lang="en-US" dirty="0"/>
              <a:t>Low food availability</a:t>
            </a:r>
          </a:p>
        </p:txBody>
      </p:sp>
      <p:sp>
        <p:nvSpPr>
          <p:cNvPr id="7" name="TextBox 6">
            <a:extLst>
              <a:ext uri="{FF2B5EF4-FFF2-40B4-BE49-F238E27FC236}">
                <a16:creationId xmlns:a16="http://schemas.microsoft.com/office/drawing/2014/main" id="{3EF31D2E-CCCF-DB4E-B72F-5FE86DA47792}"/>
              </a:ext>
            </a:extLst>
          </p:cNvPr>
          <p:cNvSpPr txBox="1"/>
          <p:nvPr/>
        </p:nvSpPr>
        <p:spPr>
          <a:xfrm>
            <a:off x="5597667" y="2138404"/>
            <a:ext cx="3060390" cy="369332"/>
          </a:xfrm>
          <a:prstGeom prst="rect">
            <a:avLst/>
          </a:prstGeom>
          <a:noFill/>
        </p:spPr>
        <p:txBody>
          <a:bodyPr wrap="none" rtlCol="0">
            <a:spAutoFit/>
          </a:bodyPr>
          <a:lstStyle/>
          <a:p>
            <a:r>
              <a:rPr lang="en-US" dirty="0"/>
              <a:t>Puget Sound winter conditions</a:t>
            </a:r>
          </a:p>
        </p:txBody>
      </p:sp>
      <p:sp>
        <p:nvSpPr>
          <p:cNvPr id="8" name="TextBox 7">
            <a:extLst>
              <a:ext uri="{FF2B5EF4-FFF2-40B4-BE49-F238E27FC236}">
                <a16:creationId xmlns:a16="http://schemas.microsoft.com/office/drawing/2014/main" id="{2AE8F5DB-13E5-2A47-80CE-A8C8A2F5636E}"/>
              </a:ext>
            </a:extLst>
          </p:cNvPr>
          <p:cNvSpPr txBox="1"/>
          <p:nvPr/>
        </p:nvSpPr>
        <p:spPr>
          <a:xfrm>
            <a:off x="493082" y="1547317"/>
            <a:ext cx="3012363" cy="369332"/>
          </a:xfrm>
          <a:prstGeom prst="rect">
            <a:avLst/>
          </a:prstGeom>
          <a:noFill/>
        </p:spPr>
        <p:txBody>
          <a:bodyPr wrap="none" rtlCol="0">
            <a:spAutoFit/>
          </a:bodyPr>
          <a:lstStyle/>
          <a:p>
            <a:r>
              <a:rPr lang="en-US" b="1" dirty="0"/>
              <a:t>Sensitivity in the lab and field</a:t>
            </a:r>
          </a:p>
        </p:txBody>
      </p:sp>
      <p:sp>
        <p:nvSpPr>
          <p:cNvPr id="9" name="TextBox 8">
            <a:extLst>
              <a:ext uri="{FF2B5EF4-FFF2-40B4-BE49-F238E27FC236}">
                <a16:creationId xmlns:a16="http://schemas.microsoft.com/office/drawing/2014/main" id="{CFD52CEF-79F0-DA4B-9D44-15B13FFE95E7}"/>
              </a:ext>
            </a:extLst>
          </p:cNvPr>
          <p:cNvSpPr txBox="1"/>
          <p:nvPr/>
        </p:nvSpPr>
        <p:spPr>
          <a:xfrm>
            <a:off x="629080" y="2323070"/>
            <a:ext cx="2740366" cy="369332"/>
          </a:xfrm>
          <a:prstGeom prst="rect">
            <a:avLst/>
          </a:prstGeom>
          <a:noFill/>
        </p:spPr>
        <p:txBody>
          <a:bodyPr wrap="none" rtlCol="0">
            <a:spAutoFit/>
          </a:bodyPr>
          <a:lstStyle/>
          <a:p>
            <a:r>
              <a:rPr lang="en-US" dirty="0"/>
              <a:t>List some examples from lit</a:t>
            </a:r>
          </a:p>
        </p:txBody>
      </p:sp>
    </p:spTree>
    <p:extLst>
      <p:ext uri="{BB962C8B-B14F-4D97-AF65-F5344CB8AC3E}">
        <p14:creationId xmlns:p14="http://schemas.microsoft.com/office/powerpoint/2010/main" val="3426080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1EE3-B1CD-2943-A3EB-3D77ADDC38FF}"/>
              </a:ext>
            </a:extLst>
          </p:cNvPr>
          <p:cNvSpPr>
            <a:spLocks noGrp="1"/>
          </p:cNvSpPr>
          <p:nvPr>
            <p:ph type="title"/>
          </p:nvPr>
        </p:nvSpPr>
        <p:spPr>
          <a:xfrm>
            <a:off x="217640" y="139657"/>
            <a:ext cx="8893479" cy="1325563"/>
          </a:xfrm>
        </p:spPr>
        <p:txBody>
          <a:bodyPr/>
          <a:lstStyle/>
          <a:p>
            <a:r>
              <a:rPr lang="en-US" dirty="0"/>
              <a:t>Altering pH and O2 in lab environment</a:t>
            </a:r>
          </a:p>
        </p:txBody>
      </p:sp>
      <p:sp>
        <p:nvSpPr>
          <p:cNvPr id="4" name="TextBox 3">
            <a:extLst>
              <a:ext uri="{FF2B5EF4-FFF2-40B4-BE49-F238E27FC236}">
                <a16:creationId xmlns:a16="http://schemas.microsoft.com/office/drawing/2014/main" id="{E929BC66-3124-6443-95B1-E9DB5D88BDF7}"/>
              </a:ext>
            </a:extLst>
          </p:cNvPr>
          <p:cNvSpPr txBox="1"/>
          <p:nvPr/>
        </p:nvSpPr>
        <p:spPr>
          <a:xfrm>
            <a:off x="789882" y="2526090"/>
            <a:ext cx="1023037" cy="646331"/>
          </a:xfrm>
          <a:prstGeom prst="rect">
            <a:avLst/>
          </a:prstGeom>
          <a:noFill/>
        </p:spPr>
        <p:txBody>
          <a:bodyPr wrap="none" rtlCol="0">
            <a:spAutoFit/>
          </a:bodyPr>
          <a:lstStyle/>
          <a:p>
            <a:r>
              <a:rPr lang="en-US" dirty="0"/>
              <a:t>100% O2</a:t>
            </a:r>
          </a:p>
          <a:p>
            <a:r>
              <a:rPr lang="en-US" dirty="0"/>
              <a:t>pH 7.95</a:t>
            </a:r>
          </a:p>
        </p:txBody>
      </p:sp>
      <p:sp>
        <p:nvSpPr>
          <p:cNvPr id="5" name="TextBox 4">
            <a:extLst>
              <a:ext uri="{FF2B5EF4-FFF2-40B4-BE49-F238E27FC236}">
                <a16:creationId xmlns:a16="http://schemas.microsoft.com/office/drawing/2014/main" id="{3D6AD80E-E5A5-B643-A2FF-CFF8DDE6B1B1}"/>
              </a:ext>
            </a:extLst>
          </p:cNvPr>
          <p:cNvSpPr txBox="1"/>
          <p:nvPr/>
        </p:nvSpPr>
        <p:spPr>
          <a:xfrm>
            <a:off x="2065867" y="2525918"/>
            <a:ext cx="1023037" cy="646331"/>
          </a:xfrm>
          <a:prstGeom prst="rect">
            <a:avLst/>
          </a:prstGeom>
          <a:noFill/>
        </p:spPr>
        <p:txBody>
          <a:bodyPr wrap="none" rtlCol="0">
            <a:spAutoFit/>
          </a:bodyPr>
          <a:lstStyle/>
          <a:p>
            <a:r>
              <a:rPr lang="en-US" dirty="0"/>
              <a:t>100% O2</a:t>
            </a:r>
          </a:p>
          <a:p>
            <a:r>
              <a:rPr lang="en-US" dirty="0"/>
              <a:t>pH 7.55</a:t>
            </a:r>
          </a:p>
        </p:txBody>
      </p:sp>
      <p:sp>
        <p:nvSpPr>
          <p:cNvPr id="6" name="TextBox 5">
            <a:extLst>
              <a:ext uri="{FF2B5EF4-FFF2-40B4-BE49-F238E27FC236}">
                <a16:creationId xmlns:a16="http://schemas.microsoft.com/office/drawing/2014/main" id="{E26E2D4F-0D9E-6D49-B93C-B774E38C317A}"/>
              </a:ext>
            </a:extLst>
          </p:cNvPr>
          <p:cNvSpPr txBox="1"/>
          <p:nvPr/>
        </p:nvSpPr>
        <p:spPr>
          <a:xfrm>
            <a:off x="789881" y="3454358"/>
            <a:ext cx="912429" cy="646331"/>
          </a:xfrm>
          <a:prstGeom prst="rect">
            <a:avLst/>
          </a:prstGeom>
          <a:noFill/>
        </p:spPr>
        <p:txBody>
          <a:bodyPr wrap="none" rtlCol="0">
            <a:spAutoFit/>
          </a:bodyPr>
          <a:lstStyle/>
          <a:p>
            <a:r>
              <a:rPr lang="en-US" dirty="0"/>
              <a:t>40% O2</a:t>
            </a:r>
          </a:p>
          <a:p>
            <a:r>
              <a:rPr lang="en-US" dirty="0"/>
              <a:t>pH 7.95</a:t>
            </a:r>
          </a:p>
        </p:txBody>
      </p:sp>
      <p:sp>
        <p:nvSpPr>
          <p:cNvPr id="7" name="TextBox 6">
            <a:extLst>
              <a:ext uri="{FF2B5EF4-FFF2-40B4-BE49-F238E27FC236}">
                <a16:creationId xmlns:a16="http://schemas.microsoft.com/office/drawing/2014/main" id="{35F3450C-3A0B-FE4E-B430-C7F36E10DF7C}"/>
              </a:ext>
            </a:extLst>
          </p:cNvPr>
          <p:cNvSpPr txBox="1"/>
          <p:nvPr/>
        </p:nvSpPr>
        <p:spPr>
          <a:xfrm>
            <a:off x="2065867" y="3454187"/>
            <a:ext cx="912429" cy="646331"/>
          </a:xfrm>
          <a:prstGeom prst="rect">
            <a:avLst/>
          </a:prstGeom>
          <a:noFill/>
        </p:spPr>
        <p:txBody>
          <a:bodyPr wrap="none" rtlCol="0">
            <a:spAutoFit/>
          </a:bodyPr>
          <a:lstStyle/>
          <a:p>
            <a:r>
              <a:rPr lang="en-US" dirty="0"/>
              <a:t>40% O2</a:t>
            </a:r>
          </a:p>
          <a:p>
            <a:r>
              <a:rPr lang="en-US" dirty="0"/>
              <a:t>pH 7.55</a:t>
            </a:r>
          </a:p>
        </p:txBody>
      </p:sp>
      <p:sp>
        <p:nvSpPr>
          <p:cNvPr id="9" name="TextBox 8">
            <a:extLst>
              <a:ext uri="{FF2B5EF4-FFF2-40B4-BE49-F238E27FC236}">
                <a16:creationId xmlns:a16="http://schemas.microsoft.com/office/drawing/2014/main" id="{D7FF568A-74E1-6D47-941B-192786BD9054}"/>
              </a:ext>
            </a:extLst>
          </p:cNvPr>
          <p:cNvSpPr txBox="1"/>
          <p:nvPr/>
        </p:nvSpPr>
        <p:spPr>
          <a:xfrm>
            <a:off x="492880" y="1377825"/>
            <a:ext cx="2871363" cy="369332"/>
          </a:xfrm>
          <a:prstGeom prst="rect">
            <a:avLst/>
          </a:prstGeom>
          <a:noFill/>
        </p:spPr>
        <p:txBody>
          <a:bodyPr wrap="none" rtlCol="0">
            <a:spAutoFit/>
          </a:bodyPr>
          <a:lstStyle/>
          <a:p>
            <a:r>
              <a:rPr lang="en-US" dirty="0"/>
              <a:t>pH x DO 2-factor experiment</a:t>
            </a:r>
          </a:p>
        </p:txBody>
      </p:sp>
      <p:sp>
        <p:nvSpPr>
          <p:cNvPr id="10" name="TextBox 9">
            <a:extLst>
              <a:ext uri="{FF2B5EF4-FFF2-40B4-BE49-F238E27FC236}">
                <a16:creationId xmlns:a16="http://schemas.microsoft.com/office/drawing/2014/main" id="{B3CE4C29-321B-694A-AA7E-D98F67E27E07}"/>
              </a:ext>
            </a:extLst>
          </p:cNvPr>
          <p:cNvSpPr txBox="1"/>
          <p:nvPr/>
        </p:nvSpPr>
        <p:spPr>
          <a:xfrm>
            <a:off x="1615103" y="1796707"/>
            <a:ext cx="484428" cy="400110"/>
          </a:xfrm>
          <a:prstGeom prst="rect">
            <a:avLst/>
          </a:prstGeom>
          <a:noFill/>
        </p:spPr>
        <p:txBody>
          <a:bodyPr wrap="none" rtlCol="0">
            <a:spAutoFit/>
          </a:bodyPr>
          <a:lstStyle/>
          <a:p>
            <a:r>
              <a:rPr lang="en-US" sz="2000" b="1" dirty="0"/>
              <a:t>pH</a:t>
            </a:r>
          </a:p>
        </p:txBody>
      </p:sp>
      <p:sp>
        <p:nvSpPr>
          <p:cNvPr id="11" name="TextBox 10">
            <a:extLst>
              <a:ext uri="{FF2B5EF4-FFF2-40B4-BE49-F238E27FC236}">
                <a16:creationId xmlns:a16="http://schemas.microsoft.com/office/drawing/2014/main" id="{A553C3CD-9DD1-1444-A4F6-ABCFF3515515}"/>
              </a:ext>
            </a:extLst>
          </p:cNvPr>
          <p:cNvSpPr txBox="1"/>
          <p:nvPr/>
        </p:nvSpPr>
        <p:spPr>
          <a:xfrm rot="16200000">
            <a:off x="-80549" y="3199350"/>
            <a:ext cx="487634" cy="400110"/>
          </a:xfrm>
          <a:prstGeom prst="rect">
            <a:avLst/>
          </a:prstGeom>
          <a:noFill/>
        </p:spPr>
        <p:txBody>
          <a:bodyPr wrap="none" rtlCol="0">
            <a:spAutoFit/>
          </a:bodyPr>
          <a:lstStyle/>
          <a:p>
            <a:r>
              <a:rPr lang="en-US" sz="2000" b="1" dirty="0"/>
              <a:t>O2</a:t>
            </a:r>
          </a:p>
        </p:txBody>
      </p:sp>
      <p:sp>
        <p:nvSpPr>
          <p:cNvPr id="12" name="TextBox 11">
            <a:extLst>
              <a:ext uri="{FF2B5EF4-FFF2-40B4-BE49-F238E27FC236}">
                <a16:creationId xmlns:a16="http://schemas.microsoft.com/office/drawing/2014/main" id="{4DD063DE-333C-654D-BDED-E2B9516FB6E7}"/>
              </a:ext>
            </a:extLst>
          </p:cNvPr>
          <p:cNvSpPr txBox="1"/>
          <p:nvPr/>
        </p:nvSpPr>
        <p:spPr>
          <a:xfrm>
            <a:off x="789881" y="2200456"/>
            <a:ext cx="966418" cy="369332"/>
          </a:xfrm>
          <a:prstGeom prst="rect">
            <a:avLst/>
          </a:prstGeom>
          <a:noFill/>
        </p:spPr>
        <p:txBody>
          <a:bodyPr wrap="none" rtlCol="0">
            <a:spAutoFit/>
          </a:bodyPr>
          <a:lstStyle/>
          <a:p>
            <a:r>
              <a:rPr lang="en-US" u="sng" dirty="0"/>
              <a:t>ambient</a:t>
            </a:r>
          </a:p>
        </p:txBody>
      </p:sp>
      <p:sp>
        <p:nvSpPr>
          <p:cNvPr id="13" name="TextBox 12">
            <a:extLst>
              <a:ext uri="{FF2B5EF4-FFF2-40B4-BE49-F238E27FC236}">
                <a16:creationId xmlns:a16="http://schemas.microsoft.com/office/drawing/2014/main" id="{BE9BA79C-A658-D04F-AE25-3AD317316AB0}"/>
              </a:ext>
            </a:extLst>
          </p:cNvPr>
          <p:cNvSpPr txBox="1"/>
          <p:nvPr/>
        </p:nvSpPr>
        <p:spPr>
          <a:xfrm rot="16200000">
            <a:off x="73596" y="2786483"/>
            <a:ext cx="966418" cy="369332"/>
          </a:xfrm>
          <a:prstGeom prst="rect">
            <a:avLst/>
          </a:prstGeom>
          <a:noFill/>
        </p:spPr>
        <p:txBody>
          <a:bodyPr wrap="none" rtlCol="0">
            <a:spAutoFit/>
          </a:bodyPr>
          <a:lstStyle/>
          <a:p>
            <a:r>
              <a:rPr lang="en-US" u="sng" dirty="0"/>
              <a:t>ambient</a:t>
            </a:r>
          </a:p>
        </p:txBody>
      </p:sp>
      <p:sp>
        <p:nvSpPr>
          <p:cNvPr id="14" name="TextBox 13">
            <a:extLst>
              <a:ext uri="{FF2B5EF4-FFF2-40B4-BE49-F238E27FC236}">
                <a16:creationId xmlns:a16="http://schemas.microsoft.com/office/drawing/2014/main" id="{FEFB1ED2-D26D-694E-A24B-F3F80C95E2C0}"/>
              </a:ext>
            </a:extLst>
          </p:cNvPr>
          <p:cNvSpPr txBox="1"/>
          <p:nvPr/>
        </p:nvSpPr>
        <p:spPr>
          <a:xfrm>
            <a:off x="2226851" y="2200456"/>
            <a:ext cx="791132" cy="369332"/>
          </a:xfrm>
          <a:prstGeom prst="rect">
            <a:avLst/>
          </a:prstGeom>
          <a:noFill/>
        </p:spPr>
        <p:txBody>
          <a:bodyPr wrap="square" rtlCol="0">
            <a:spAutoFit/>
          </a:bodyPr>
          <a:lstStyle/>
          <a:p>
            <a:r>
              <a:rPr lang="en-US" u="sng" dirty="0"/>
              <a:t>low</a:t>
            </a:r>
          </a:p>
        </p:txBody>
      </p:sp>
      <p:sp>
        <p:nvSpPr>
          <p:cNvPr id="15" name="TextBox 14">
            <a:extLst>
              <a:ext uri="{FF2B5EF4-FFF2-40B4-BE49-F238E27FC236}">
                <a16:creationId xmlns:a16="http://schemas.microsoft.com/office/drawing/2014/main" id="{9F66A9FC-4A71-2245-B133-2C88C5EE2A20}"/>
              </a:ext>
            </a:extLst>
          </p:cNvPr>
          <p:cNvSpPr txBox="1"/>
          <p:nvPr/>
        </p:nvSpPr>
        <p:spPr>
          <a:xfrm rot="16200000">
            <a:off x="158243" y="3520457"/>
            <a:ext cx="791132" cy="369332"/>
          </a:xfrm>
          <a:prstGeom prst="rect">
            <a:avLst/>
          </a:prstGeom>
          <a:noFill/>
        </p:spPr>
        <p:txBody>
          <a:bodyPr wrap="square" rtlCol="0">
            <a:spAutoFit/>
          </a:bodyPr>
          <a:lstStyle/>
          <a:p>
            <a:r>
              <a:rPr lang="en-US" u="sng" dirty="0"/>
              <a:t>low</a:t>
            </a:r>
          </a:p>
        </p:txBody>
      </p:sp>
      <p:sp>
        <p:nvSpPr>
          <p:cNvPr id="16" name="TextBox 15">
            <a:extLst>
              <a:ext uri="{FF2B5EF4-FFF2-40B4-BE49-F238E27FC236}">
                <a16:creationId xmlns:a16="http://schemas.microsoft.com/office/drawing/2014/main" id="{BD217265-5A39-3044-A597-7C0A43CB47C1}"/>
              </a:ext>
            </a:extLst>
          </p:cNvPr>
          <p:cNvSpPr txBox="1"/>
          <p:nvPr/>
        </p:nvSpPr>
        <p:spPr>
          <a:xfrm>
            <a:off x="343923" y="5230764"/>
            <a:ext cx="2862900" cy="369332"/>
          </a:xfrm>
          <a:prstGeom prst="rect">
            <a:avLst/>
          </a:prstGeom>
          <a:noFill/>
        </p:spPr>
        <p:txBody>
          <a:bodyPr wrap="none" rtlCol="0">
            <a:spAutoFit/>
          </a:bodyPr>
          <a:lstStyle/>
          <a:p>
            <a:r>
              <a:rPr lang="en-US" b="1" dirty="0"/>
              <a:t>juveniles exposed for 9 days</a:t>
            </a:r>
          </a:p>
        </p:txBody>
      </p:sp>
      <p:cxnSp>
        <p:nvCxnSpPr>
          <p:cNvPr id="18" name="Straight Connector 17">
            <a:extLst>
              <a:ext uri="{FF2B5EF4-FFF2-40B4-BE49-F238E27FC236}">
                <a16:creationId xmlns:a16="http://schemas.microsoft.com/office/drawing/2014/main" id="{77C5C647-AA33-8941-BB07-5AF17EF3F27B}"/>
              </a:ext>
            </a:extLst>
          </p:cNvPr>
          <p:cNvCxnSpPr/>
          <p:nvPr/>
        </p:nvCxnSpPr>
        <p:spPr>
          <a:xfrm>
            <a:off x="363323" y="4487333"/>
            <a:ext cx="2725581" cy="0"/>
          </a:xfrm>
          <a:prstGeom prst="line">
            <a:avLst/>
          </a:prstGeom>
          <a:ln w="6350" cap="flat">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E1CC0D4-5801-0C46-A8E4-4EFA0A90B83C}"/>
              </a:ext>
            </a:extLst>
          </p:cNvPr>
          <p:cNvSpPr txBox="1"/>
          <p:nvPr/>
        </p:nvSpPr>
        <p:spPr>
          <a:xfrm>
            <a:off x="218468" y="4621579"/>
            <a:ext cx="263214" cy="276999"/>
          </a:xfrm>
          <a:prstGeom prst="rect">
            <a:avLst/>
          </a:prstGeom>
          <a:noFill/>
        </p:spPr>
        <p:txBody>
          <a:bodyPr wrap="none" rtlCol="0">
            <a:spAutoFit/>
          </a:bodyPr>
          <a:lstStyle/>
          <a:p>
            <a:r>
              <a:rPr lang="en-US" sz="1200" dirty="0"/>
              <a:t>0</a:t>
            </a:r>
          </a:p>
        </p:txBody>
      </p:sp>
      <p:sp>
        <p:nvSpPr>
          <p:cNvPr id="21" name="TextBox 20">
            <a:extLst>
              <a:ext uri="{FF2B5EF4-FFF2-40B4-BE49-F238E27FC236}">
                <a16:creationId xmlns:a16="http://schemas.microsoft.com/office/drawing/2014/main" id="{B0097AED-FA63-474D-9B13-D1FAE2E9CD67}"/>
              </a:ext>
            </a:extLst>
          </p:cNvPr>
          <p:cNvSpPr txBox="1"/>
          <p:nvPr/>
        </p:nvSpPr>
        <p:spPr>
          <a:xfrm>
            <a:off x="2971927" y="4607906"/>
            <a:ext cx="263214" cy="276999"/>
          </a:xfrm>
          <a:prstGeom prst="rect">
            <a:avLst/>
          </a:prstGeom>
          <a:noFill/>
        </p:spPr>
        <p:txBody>
          <a:bodyPr wrap="none" rtlCol="0">
            <a:spAutoFit/>
          </a:bodyPr>
          <a:lstStyle/>
          <a:p>
            <a:r>
              <a:rPr lang="en-US" sz="1200" dirty="0"/>
              <a:t>9</a:t>
            </a:r>
          </a:p>
        </p:txBody>
      </p:sp>
      <p:sp>
        <p:nvSpPr>
          <p:cNvPr id="22" name="TextBox 21">
            <a:extLst>
              <a:ext uri="{FF2B5EF4-FFF2-40B4-BE49-F238E27FC236}">
                <a16:creationId xmlns:a16="http://schemas.microsoft.com/office/drawing/2014/main" id="{73962857-05D8-5549-A503-BCEB4590BEAD}"/>
              </a:ext>
            </a:extLst>
          </p:cNvPr>
          <p:cNvSpPr txBox="1"/>
          <p:nvPr/>
        </p:nvSpPr>
        <p:spPr>
          <a:xfrm>
            <a:off x="1415472" y="4672776"/>
            <a:ext cx="513089" cy="307777"/>
          </a:xfrm>
          <a:prstGeom prst="rect">
            <a:avLst/>
          </a:prstGeom>
          <a:noFill/>
        </p:spPr>
        <p:txBody>
          <a:bodyPr wrap="none" rtlCol="0">
            <a:spAutoFit/>
          </a:bodyPr>
          <a:lstStyle/>
          <a:p>
            <a:r>
              <a:rPr lang="en-US" sz="1400" dirty="0"/>
              <a:t>days</a:t>
            </a:r>
          </a:p>
        </p:txBody>
      </p:sp>
      <p:sp>
        <p:nvSpPr>
          <p:cNvPr id="24" name="TextBox 23">
            <a:extLst>
              <a:ext uri="{FF2B5EF4-FFF2-40B4-BE49-F238E27FC236}">
                <a16:creationId xmlns:a16="http://schemas.microsoft.com/office/drawing/2014/main" id="{B7D18949-EFAA-7D4D-8108-68BFEFC946E1}"/>
              </a:ext>
            </a:extLst>
          </p:cNvPr>
          <p:cNvSpPr txBox="1"/>
          <p:nvPr/>
        </p:nvSpPr>
        <p:spPr>
          <a:xfrm>
            <a:off x="6519333" y="1377825"/>
            <a:ext cx="899926" cy="369332"/>
          </a:xfrm>
          <a:prstGeom prst="rect">
            <a:avLst/>
          </a:prstGeom>
          <a:noFill/>
        </p:spPr>
        <p:txBody>
          <a:bodyPr wrap="none" rtlCol="0">
            <a:spAutoFit/>
          </a:bodyPr>
          <a:lstStyle/>
          <a:p>
            <a:r>
              <a:rPr lang="en-US" dirty="0"/>
              <a:t>survival</a:t>
            </a:r>
          </a:p>
        </p:txBody>
      </p:sp>
      <p:pic>
        <p:nvPicPr>
          <p:cNvPr id="1026" name="Picture 2" descr="https://lh6.googleusercontent.com/gzKsWw18Nsn0fQ09pcCn0Ek7ge7kSRAtTDZQ8T58G2bvr1M9ypbiV99nZ0u_aACRcPkchmkiUNg5b2LCuNZ2BH-qmyfdiG9hlDAGDtvlNK2cAWIo4EIi2IgUBcRhbqd_0artzOc8">
            <a:extLst>
              <a:ext uri="{FF2B5EF4-FFF2-40B4-BE49-F238E27FC236}">
                <a16:creationId xmlns:a16="http://schemas.microsoft.com/office/drawing/2014/main" id="{46AC47F6-F57E-7D4A-892A-38919A44D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99" y="2157124"/>
            <a:ext cx="4976697" cy="220920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B262F57-E6F0-0D42-8CEC-8B1BE6E06468}"/>
              </a:ext>
            </a:extLst>
          </p:cNvPr>
          <p:cNvSpPr txBox="1"/>
          <p:nvPr/>
        </p:nvSpPr>
        <p:spPr>
          <a:xfrm>
            <a:off x="4821398" y="4366331"/>
            <a:ext cx="3461898" cy="1323439"/>
          </a:xfrm>
          <a:prstGeom prst="rect">
            <a:avLst/>
          </a:prstGeom>
          <a:noFill/>
        </p:spPr>
        <p:txBody>
          <a:bodyPr wrap="square" rtlCol="0">
            <a:spAutoFit/>
          </a:bodyPr>
          <a:lstStyle/>
          <a:p>
            <a:r>
              <a:rPr lang="en-US" sz="1600" dirty="0"/>
              <a:t>Survival highest under single stress, lowest under combined stress</a:t>
            </a:r>
          </a:p>
          <a:p>
            <a:endParaRPr lang="en-US" sz="1600" dirty="0"/>
          </a:p>
          <a:p>
            <a:r>
              <a:rPr lang="en-US" sz="1600" dirty="0"/>
              <a:t>Combined stress had a weakly significant effect</a:t>
            </a:r>
          </a:p>
        </p:txBody>
      </p:sp>
    </p:spTree>
    <p:extLst>
      <p:ext uri="{BB962C8B-B14F-4D97-AF65-F5344CB8AC3E}">
        <p14:creationId xmlns:p14="http://schemas.microsoft.com/office/powerpoint/2010/main" val="413106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03A1-764E-3440-8895-BBDCF7CCBD63}"/>
              </a:ext>
            </a:extLst>
          </p:cNvPr>
          <p:cNvSpPr>
            <a:spLocks noGrp="1"/>
          </p:cNvSpPr>
          <p:nvPr>
            <p:ph type="title"/>
          </p:nvPr>
        </p:nvSpPr>
        <p:spPr>
          <a:xfrm>
            <a:off x="215153" y="365126"/>
            <a:ext cx="8928847" cy="1325563"/>
          </a:xfrm>
        </p:spPr>
        <p:txBody>
          <a:bodyPr/>
          <a:lstStyle/>
          <a:p>
            <a:r>
              <a:rPr lang="en-US" dirty="0"/>
              <a:t>Metabolomics for physiological insight</a:t>
            </a:r>
          </a:p>
        </p:txBody>
      </p:sp>
      <p:pic>
        <p:nvPicPr>
          <p:cNvPr id="4" name="Picture 6" descr="mage result for metabolism pathway">
            <a:extLst>
              <a:ext uri="{FF2B5EF4-FFF2-40B4-BE49-F238E27FC236}">
                <a16:creationId xmlns:a16="http://schemas.microsoft.com/office/drawing/2014/main" id="{08861BA1-F6B6-1C4E-B524-A6B4B9575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268" y="2924627"/>
            <a:ext cx="2175033" cy="30711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523252-3329-AA49-A697-120BEA47619A}"/>
              </a:ext>
            </a:extLst>
          </p:cNvPr>
          <p:cNvSpPr txBox="1"/>
          <p:nvPr/>
        </p:nvSpPr>
        <p:spPr>
          <a:xfrm>
            <a:off x="402119" y="4903196"/>
            <a:ext cx="758221" cy="430887"/>
          </a:xfrm>
          <a:prstGeom prst="rect">
            <a:avLst/>
          </a:prstGeom>
          <a:solidFill>
            <a:schemeClr val="bg1"/>
          </a:solidFill>
        </p:spPr>
        <p:txBody>
          <a:bodyPr wrap="none" lIns="0" tIns="0" rIns="0" bIns="0" rtlCol="0">
            <a:spAutoFit/>
          </a:bodyPr>
          <a:lstStyle/>
          <a:p>
            <a:pPr algn="r"/>
            <a:r>
              <a:rPr lang="en-US" sz="1400" b="1" dirty="0">
                <a:solidFill>
                  <a:srgbClr val="FF7316"/>
                </a:solidFill>
                <a:latin typeface="Arial" charset="0"/>
                <a:ea typeface="Arial" charset="0"/>
                <a:cs typeface="Arial" charset="0"/>
              </a:rPr>
              <a:t>Norm pH</a:t>
            </a:r>
          </a:p>
          <a:p>
            <a:pPr algn="r"/>
            <a:r>
              <a:rPr lang="en-US" sz="1400" b="1" dirty="0">
                <a:solidFill>
                  <a:srgbClr val="FF7316"/>
                </a:solidFill>
                <a:latin typeface="Arial" charset="0"/>
                <a:ea typeface="Arial" charset="0"/>
                <a:cs typeface="Arial" charset="0"/>
              </a:rPr>
              <a:t>Norm O</a:t>
            </a:r>
            <a:r>
              <a:rPr lang="en-US" sz="1400" b="1" baseline="-25000" dirty="0">
                <a:solidFill>
                  <a:srgbClr val="FF7316"/>
                </a:solidFill>
                <a:latin typeface="Arial" charset="0"/>
                <a:ea typeface="Arial" charset="0"/>
                <a:cs typeface="Arial" charset="0"/>
              </a:rPr>
              <a:t>2</a:t>
            </a:r>
            <a:endParaRPr lang="en-US" sz="1400" b="1" dirty="0">
              <a:solidFill>
                <a:srgbClr val="FF7316"/>
              </a:solidFill>
              <a:latin typeface="Arial" charset="0"/>
              <a:ea typeface="Arial" charset="0"/>
              <a:cs typeface="Arial" charset="0"/>
            </a:endParaRPr>
          </a:p>
        </p:txBody>
      </p:sp>
      <p:sp>
        <p:nvSpPr>
          <p:cNvPr id="6" name="TextBox 5">
            <a:extLst>
              <a:ext uri="{FF2B5EF4-FFF2-40B4-BE49-F238E27FC236}">
                <a16:creationId xmlns:a16="http://schemas.microsoft.com/office/drawing/2014/main" id="{F01D51E6-4983-C440-864A-67B8CBAB9D8B}"/>
              </a:ext>
            </a:extLst>
          </p:cNvPr>
          <p:cNvSpPr txBox="1"/>
          <p:nvPr/>
        </p:nvSpPr>
        <p:spPr>
          <a:xfrm>
            <a:off x="1624434" y="5146355"/>
            <a:ext cx="613951" cy="215444"/>
          </a:xfrm>
          <a:prstGeom prst="rect">
            <a:avLst/>
          </a:prstGeom>
          <a:solidFill>
            <a:schemeClr val="bg1"/>
          </a:solidFill>
        </p:spPr>
        <p:txBody>
          <a:bodyPr wrap="none" lIns="0" tIns="0" rIns="0" bIns="0" rtlCol="0">
            <a:spAutoFit/>
          </a:bodyPr>
          <a:lstStyle/>
          <a:p>
            <a:pPr algn="r"/>
            <a:r>
              <a:rPr lang="en-US" sz="1400" b="1" dirty="0">
                <a:solidFill>
                  <a:srgbClr val="0B8C05"/>
                </a:solidFill>
                <a:latin typeface="Arial" charset="0"/>
                <a:ea typeface="Arial" charset="0"/>
                <a:cs typeface="Arial" charset="0"/>
              </a:rPr>
              <a:t>Low O</a:t>
            </a:r>
            <a:r>
              <a:rPr lang="en-US" sz="1400" b="1" baseline="-25000" dirty="0">
                <a:solidFill>
                  <a:srgbClr val="0B8C05"/>
                </a:solidFill>
                <a:latin typeface="Arial" charset="0"/>
                <a:ea typeface="Arial" charset="0"/>
                <a:cs typeface="Arial" charset="0"/>
              </a:rPr>
              <a:t>2</a:t>
            </a:r>
            <a:endParaRPr lang="en-US" sz="1400" b="1" dirty="0">
              <a:solidFill>
                <a:srgbClr val="0B8C05"/>
              </a:solidFill>
              <a:latin typeface="Arial" charset="0"/>
              <a:ea typeface="Arial" charset="0"/>
              <a:cs typeface="Arial" charset="0"/>
            </a:endParaRPr>
          </a:p>
        </p:txBody>
      </p:sp>
      <p:sp>
        <p:nvSpPr>
          <p:cNvPr id="7" name="TextBox 6">
            <a:extLst>
              <a:ext uri="{FF2B5EF4-FFF2-40B4-BE49-F238E27FC236}">
                <a16:creationId xmlns:a16="http://schemas.microsoft.com/office/drawing/2014/main" id="{FC844E20-7308-1646-9D87-B38DCEDCEE2E}"/>
              </a:ext>
            </a:extLst>
          </p:cNvPr>
          <p:cNvSpPr txBox="1"/>
          <p:nvPr/>
        </p:nvSpPr>
        <p:spPr>
          <a:xfrm>
            <a:off x="126142" y="5549380"/>
            <a:ext cx="646011" cy="215444"/>
          </a:xfrm>
          <a:prstGeom prst="rect">
            <a:avLst/>
          </a:prstGeom>
          <a:solidFill>
            <a:schemeClr val="bg1"/>
          </a:solidFill>
        </p:spPr>
        <p:txBody>
          <a:bodyPr wrap="none" lIns="0" tIns="0" rIns="0" bIns="0" rtlCol="0">
            <a:spAutoFit/>
          </a:bodyPr>
          <a:lstStyle/>
          <a:p>
            <a:pPr algn="r"/>
            <a:r>
              <a:rPr lang="en-US" sz="1400" b="1" dirty="0">
                <a:solidFill>
                  <a:srgbClr val="7F6ABA"/>
                </a:solidFill>
                <a:latin typeface="Arial" charset="0"/>
                <a:ea typeface="Arial" charset="0"/>
                <a:cs typeface="Arial" charset="0"/>
              </a:rPr>
              <a:t>Low pH</a:t>
            </a:r>
          </a:p>
        </p:txBody>
      </p:sp>
      <p:sp>
        <p:nvSpPr>
          <p:cNvPr id="8" name="TextBox 7">
            <a:extLst>
              <a:ext uri="{FF2B5EF4-FFF2-40B4-BE49-F238E27FC236}">
                <a16:creationId xmlns:a16="http://schemas.microsoft.com/office/drawing/2014/main" id="{3C35B1A5-7CAA-7642-B914-88C21DB7A69B}"/>
              </a:ext>
            </a:extLst>
          </p:cNvPr>
          <p:cNvSpPr txBox="1"/>
          <p:nvPr/>
        </p:nvSpPr>
        <p:spPr>
          <a:xfrm>
            <a:off x="1054762" y="5542940"/>
            <a:ext cx="646011" cy="430887"/>
          </a:xfrm>
          <a:prstGeom prst="rect">
            <a:avLst/>
          </a:prstGeom>
          <a:solidFill>
            <a:schemeClr val="bg1"/>
          </a:solidFill>
        </p:spPr>
        <p:txBody>
          <a:bodyPr wrap="none" lIns="0" tIns="0" rIns="0" bIns="0" rtlCol="0">
            <a:spAutoFit/>
          </a:bodyPr>
          <a:lstStyle/>
          <a:p>
            <a:pPr algn="r"/>
            <a:r>
              <a:rPr lang="en-US" sz="1400" b="1" dirty="0">
                <a:solidFill>
                  <a:srgbClr val="00B0F0"/>
                </a:solidFill>
                <a:latin typeface="Arial" charset="0"/>
                <a:ea typeface="Arial" charset="0"/>
                <a:cs typeface="Arial" charset="0"/>
              </a:rPr>
              <a:t>Low pH</a:t>
            </a:r>
          </a:p>
          <a:p>
            <a:pPr algn="r"/>
            <a:r>
              <a:rPr lang="en-US" sz="1400" b="1" dirty="0">
                <a:solidFill>
                  <a:srgbClr val="00B0F0"/>
                </a:solidFill>
                <a:latin typeface="Arial" charset="0"/>
                <a:ea typeface="Arial" charset="0"/>
                <a:cs typeface="Arial" charset="0"/>
              </a:rPr>
              <a:t>Low O</a:t>
            </a:r>
            <a:r>
              <a:rPr lang="en-US" sz="1400" b="1" baseline="-25000" dirty="0">
                <a:solidFill>
                  <a:srgbClr val="00B0F0"/>
                </a:solidFill>
                <a:latin typeface="Arial" charset="0"/>
                <a:ea typeface="Arial" charset="0"/>
                <a:cs typeface="Arial" charset="0"/>
              </a:rPr>
              <a:t>2</a:t>
            </a:r>
            <a:endParaRPr lang="en-US" sz="1400" b="1" dirty="0">
              <a:solidFill>
                <a:srgbClr val="00B0F0"/>
              </a:solidFill>
              <a:latin typeface="Arial" charset="0"/>
              <a:ea typeface="Arial" charset="0"/>
              <a:cs typeface="Arial" charset="0"/>
            </a:endParaRPr>
          </a:p>
        </p:txBody>
      </p:sp>
      <p:grpSp>
        <p:nvGrpSpPr>
          <p:cNvPr id="10" name="Group 9">
            <a:extLst>
              <a:ext uri="{FF2B5EF4-FFF2-40B4-BE49-F238E27FC236}">
                <a16:creationId xmlns:a16="http://schemas.microsoft.com/office/drawing/2014/main" id="{6C63673A-F9F5-8E43-A877-C9805955215B}"/>
              </a:ext>
            </a:extLst>
          </p:cNvPr>
          <p:cNvGrpSpPr/>
          <p:nvPr/>
        </p:nvGrpSpPr>
        <p:grpSpPr>
          <a:xfrm>
            <a:off x="2838981" y="2638012"/>
            <a:ext cx="3379255" cy="3177691"/>
            <a:chOff x="3066706" y="2417933"/>
            <a:chExt cx="3379255" cy="3177691"/>
          </a:xfrm>
        </p:grpSpPr>
        <p:grpSp>
          <p:nvGrpSpPr>
            <p:cNvPr id="11" name="Group 10">
              <a:extLst>
                <a:ext uri="{FF2B5EF4-FFF2-40B4-BE49-F238E27FC236}">
                  <a16:creationId xmlns:a16="http://schemas.microsoft.com/office/drawing/2014/main" id="{2D36E7DA-2E9F-6E45-819D-4C57D217FCFC}"/>
                </a:ext>
              </a:extLst>
            </p:cNvPr>
            <p:cNvGrpSpPr/>
            <p:nvPr/>
          </p:nvGrpSpPr>
          <p:grpSpPr>
            <a:xfrm>
              <a:off x="3772898" y="4699645"/>
              <a:ext cx="1406081" cy="895979"/>
              <a:chOff x="3533472" y="4493696"/>
              <a:chExt cx="1406081" cy="895979"/>
            </a:xfrm>
          </p:grpSpPr>
          <p:pic>
            <p:nvPicPr>
              <p:cNvPr id="25" name="Picture 6" descr="mage result for ATP">
                <a:extLst>
                  <a:ext uri="{FF2B5EF4-FFF2-40B4-BE49-F238E27FC236}">
                    <a16:creationId xmlns:a16="http://schemas.microsoft.com/office/drawing/2014/main" id="{59AFA1BB-54F3-F04C-98E1-6A594CDD5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472" y="4640229"/>
                <a:ext cx="1406081" cy="74944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F5C5EA9-7E8D-B74F-8B1B-3E2FD9DD9060}"/>
                  </a:ext>
                </a:extLst>
              </p:cNvPr>
              <p:cNvSpPr txBox="1"/>
              <p:nvPr/>
            </p:nvSpPr>
            <p:spPr>
              <a:xfrm>
                <a:off x="4060625" y="4493696"/>
                <a:ext cx="468398" cy="261610"/>
              </a:xfrm>
              <a:prstGeom prst="rect">
                <a:avLst/>
              </a:prstGeom>
              <a:noFill/>
            </p:spPr>
            <p:txBody>
              <a:bodyPr wrap="none" rtlCol="0">
                <a:spAutoFit/>
              </a:bodyPr>
              <a:lstStyle/>
              <a:p>
                <a:r>
                  <a:rPr lang="en-US" sz="1100" b="1" dirty="0">
                    <a:latin typeface="Arial" charset="0"/>
                    <a:ea typeface="Arial" charset="0"/>
                    <a:cs typeface="Arial" charset="0"/>
                  </a:rPr>
                  <a:t>ATP</a:t>
                </a:r>
              </a:p>
            </p:txBody>
          </p:sp>
        </p:grpSp>
        <p:grpSp>
          <p:nvGrpSpPr>
            <p:cNvPr id="12" name="Group 11">
              <a:extLst>
                <a:ext uri="{FF2B5EF4-FFF2-40B4-BE49-F238E27FC236}">
                  <a16:creationId xmlns:a16="http://schemas.microsoft.com/office/drawing/2014/main" id="{CF3EEDA4-3530-1241-AE5A-54A49F85FD8C}"/>
                </a:ext>
              </a:extLst>
            </p:cNvPr>
            <p:cNvGrpSpPr/>
            <p:nvPr/>
          </p:nvGrpSpPr>
          <p:grpSpPr>
            <a:xfrm>
              <a:off x="4565740" y="3928833"/>
              <a:ext cx="1480360" cy="573014"/>
              <a:chOff x="4300841" y="3728522"/>
              <a:chExt cx="1480360" cy="573014"/>
            </a:xfrm>
          </p:grpSpPr>
          <p:pic>
            <p:nvPicPr>
              <p:cNvPr id="23" name="Picture 8" descr="mage result for fatty acid">
                <a:extLst>
                  <a:ext uri="{FF2B5EF4-FFF2-40B4-BE49-F238E27FC236}">
                    <a16:creationId xmlns:a16="http://schemas.microsoft.com/office/drawing/2014/main" id="{50AABF29-79F2-3F49-AC27-233C9F3D85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43" t="10700" r="3062" b="67449"/>
              <a:stretch/>
            </p:blipFill>
            <p:spPr bwMode="auto">
              <a:xfrm>
                <a:off x="4300841" y="3994349"/>
                <a:ext cx="1480360" cy="30718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126D1ED-7AA7-CC41-B104-32F8A170098C}"/>
                  </a:ext>
                </a:extLst>
              </p:cNvPr>
              <p:cNvSpPr txBox="1"/>
              <p:nvPr/>
            </p:nvSpPr>
            <p:spPr>
              <a:xfrm>
                <a:off x="4597811" y="3728522"/>
                <a:ext cx="944489" cy="261610"/>
              </a:xfrm>
              <a:prstGeom prst="rect">
                <a:avLst/>
              </a:prstGeom>
              <a:noFill/>
            </p:spPr>
            <p:txBody>
              <a:bodyPr wrap="none" rtlCol="0">
                <a:spAutoFit/>
              </a:bodyPr>
              <a:lstStyle/>
              <a:p>
                <a:r>
                  <a:rPr lang="en-US" sz="1100" b="1" dirty="0">
                    <a:latin typeface="Arial" charset="0"/>
                    <a:ea typeface="Arial" charset="0"/>
                    <a:cs typeface="Arial" charset="0"/>
                  </a:rPr>
                  <a:t>Fatty Acids</a:t>
                </a:r>
              </a:p>
            </p:txBody>
          </p:sp>
        </p:grpSp>
        <p:grpSp>
          <p:nvGrpSpPr>
            <p:cNvPr id="13" name="Group 12">
              <a:extLst>
                <a:ext uri="{FF2B5EF4-FFF2-40B4-BE49-F238E27FC236}">
                  <a16:creationId xmlns:a16="http://schemas.microsoft.com/office/drawing/2014/main" id="{99C6DC74-8AB3-B944-B820-94950B70B870}"/>
                </a:ext>
              </a:extLst>
            </p:cNvPr>
            <p:cNvGrpSpPr/>
            <p:nvPr/>
          </p:nvGrpSpPr>
          <p:grpSpPr>
            <a:xfrm>
              <a:off x="4862710" y="2610005"/>
              <a:ext cx="1026941" cy="1055031"/>
              <a:chOff x="5416062" y="2211060"/>
              <a:chExt cx="1026941" cy="1055031"/>
            </a:xfrm>
          </p:grpSpPr>
          <p:pic>
            <p:nvPicPr>
              <p:cNvPr id="21" name="Picture 2" descr="mage result for guanine">
                <a:extLst>
                  <a:ext uri="{FF2B5EF4-FFF2-40B4-BE49-F238E27FC236}">
                    <a16:creationId xmlns:a16="http://schemas.microsoft.com/office/drawing/2014/main" id="{A661B82F-C16E-3445-BCB7-A248EFB3DB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783" b="25574"/>
              <a:stretch/>
            </p:blipFill>
            <p:spPr bwMode="auto">
              <a:xfrm>
                <a:off x="5416062" y="2474779"/>
                <a:ext cx="1026941" cy="7913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C93C534-67F2-D148-BE31-32B4240DBF4A}"/>
                  </a:ext>
                </a:extLst>
              </p:cNvPr>
              <p:cNvSpPr txBox="1"/>
              <p:nvPr/>
            </p:nvSpPr>
            <p:spPr>
              <a:xfrm>
                <a:off x="5488844" y="2211060"/>
                <a:ext cx="748923" cy="261610"/>
              </a:xfrm>
              <a:prstGeom prst="rect">
                <a:avLst/>
              </a:prstGeom>
              <a:solidFill>
                <a:schemeClr val="bg1"/>
              </a:solidFill>
            </p:spPr>
            <p:txBody>
              <a:bodyPr wrap="none" rtlCol="0">
                <a:spAutoFit/>
              </a:bodyPr>
              <a:lstStyle/>
              <a:p>
                <a:r>
                  <a:rPr lang="en-US" sz="1100" b="1" dirty="0">
                    <a:latin typeface="Arial" charset="0"/>
                    <a:ea typeface="Arial" charset="0"/>
                    <a:cs typeface="Arial" charset="0"/>
                  </a:rPr>
                  <a:t>Guanine</a:t>
                </a:r>
              </a:p>
            </p:txBody>
          </p:sp>
        </p:grpSp>
        <p:grpSp>
          <p:nvGrpSpPr>
            <p:cNvPr id="14" name="Group 13">
              <a:extLst>
                <a:ext uri="{FF2B5EF4-FFF2-40B4-BE49-F238E27FC236}">
                  <a16:creationId xmlns:a16="http://schemas.microsoft.com/office/drawing/2014/main" id="{0D32183B-E5A7-6640-BCAB-FD804A16B117}"/>
                </a:ext>
              </a:extLst>
            </p:cNvPr>
            <p:cNvGrpSpPr/>
            <p:nvPr/>
          </p:nvGrpSpPr>
          <p:grpSpPr>
            <a:xfrm>
              <a:off x="3227127" y="3844101"/>
              <a:ext cx="995551" cy="823425"/>
              <a:chOff x="3035696" y="3611653"/>
              <a:chExt cx="995551" cy="823425"/>
            </a:xfrm>
          </p:grpSpPr>
          <p:pic>
            <p:nvPicPr>
              <p:cNvPr id="19" name="Picture 18">
                <a:extLst>
                  <a:ext uri="{FF2B5EF4-FFF2-40B4-BE49-F238E27FC236}">
                    <a16:creationId xmlns:a16="http://schemas.microsoft.com/office/drawing/2014/main" id="{A5839B1A-787B-0144-B5D4-AECE80A16AEF}"/>
                  </a:ext>
                </a:extLst>
              </p:cNvPr>
              <p:cNvPicPr>
                <a:picLocks noChangeAspect="1"/>
              </p:cNvPicPr>
              <p:nvPr/>
            </p:nvPicPr>
            <p:blipFill>
              <a:blip r:embed="rId6">
                <a:grayscl/>
              </a:blip>
              <a:stretch>
                <a:fillRect/>
              </a:stretch>
            </p:blipFill>
            <p:spPr>
              <a:xfrm>
                <a:off x="3035696" y="3757956"/>
                <a:ext cx="995551" cy="677122"/>
              </a:xfrm>
              <a:prstGeom prst="rect">
                <a:avLst/>
              </a:prstGeom>
            </p:spPr>
          </p:pic>
          <p:sp>
            <p:nvSpPr>
              <p:cNvPr id="20" name="TextBox 19">
                <a:extLst>
                  <a:ext uri="{FF2B5EF4-FFF2-40B4-BE49-F238E27FC236}">
                    <a16:creationId xmlns:a16="http://schemas.microsoft.com/office/drawing/2014/main" id="{8DB3C298-C012-7A43-A0F9-4E817FCAC656}"/>
                  </a:ext>
                </a:extLst>
              </p:cNvPr>
              <p:cNvSpPr txBox="1"/>
              <p:nvPr/>
            </p:nvSpPr>
            <p:spPr>
              <a:xfrm>
                <a:off x="3163017" y="3611653"/>
                <a:ext cx="740908" cy="261610"/>
              </a:xfrm>
              <a:prstGeom prst="rect">
                <a:avLst/>
              </a:prstGeom>
              <a:solidFill>
                <a:schemeClr val="bg1"/>
              </a:solidFill>
            </p:spPr>
            <p:txBody>
              <a:bodyPr wrap="none" rtlCol="0">
                <a:spAutoFit/>
              </a:bodyPr>
              <a:lstStyle/>
              <a:p>
                <a:r>
                  <a:rPr lang="en-US" sz="1100" b="1">
                    <a:latin typeface="Arial" charset="0"/>
                    <a:ea typeface="Arial" charset="0"/>
                    <a:cs typeface="Arial" charset="0"/>
                  </a:rPr>
                  <a:t>Glucose</a:t>
                </a:r>
                <a:endParaRPr lang="en-US" sz="1100" b="1" dirty="0">
                  <a:latin typeface="Arial" charset="0"/>
                  <a:ea typeface="Arial" charset="0"/>
                  <a:cs typeface="Arial" charset="0"/>
                </a:endParaRPr>
              </a:p>
            </p:txBody>
          </p:sp>
        </p:grpSp>
        <p:grpSp>
          <p:nvGrpSpPr>
            <p:cNvPr id="15" name="Group 14">
              <a:extLst>
                <a:ext uri="{FF2B5EF4-FFF2-40B4-BE49-F238E27FC236}">
                  <a16:creationId xmlns:a16="http://schemas.microsoft.com/office/drawing/2014/main" id="{31764AAA-0B16-3F47-944C-C906C2701503}"/>
                </a:ext>
              </a:extLst>
            </p:cNvPr>
            <p:cNvGrpSpPr/>
            <p:nvPr/>
          </p:nvGrpSpPr>
          <p:grpSpPr>
            <a:xfrm>
              <a:off x="3580286" y="2897432"/>
              <a:ext cx="985454" cy="782890"/>
              <a:chOff x="3668067" y="2684444"/>
              <a:chExt cx="985454" cy="782890"/>
            </a:xfrm>
          </p:grpSpPr>
          <p:pic>
            <p:nvPicPr>
              <p:cNvPr id="17" name="Picture 4" descr="mage result for tryptophan">
                <a:extLst>
                  <a:ext uri="{FF2B5EF4-FFF2-40B4-BE49-F238E27FC236}">
                    <a16:creationId xmlns:a16="http://schemas.microsoft.com/office/drawing/2014/main" id="{4CB5857B-9722-0543-A8F8-8096509A411C}"/>
                  </a:ext>
                </a:extLst>
              </p:cNvPr>
              <p:cNvPicPr>
                <a:picLocks noChangeAspect="1" noChangeArrowheads="1"/>
              </p:cNvPicPr>
              <p:nvPr/>
            </p:nvPicPr>
            <p:blipFill rotWithShape="1">
              <a:blip r:embed="rId7">
                <a:graysc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1" r="75199" b="31396"/>
              <a:stretch/>
            </p:blipFill>
            <p:spPr bwMode="auto">
              <a:xfrm>
                <a:off x="3711172" y="2684444"/>
                <a:ext cx="942349" cy="7828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DF9A184-165F-EE4A-ACE4-4D971821156A}"/>
                  </a:ext>
                </a:extLst>
              </p:cNvPr>
              <p:cNvSpPr txBox="1"/>
              <p:nvPr/>
            </p:nvSpPr>
            <p:spPr>
              <a:xfrm>
                <a:off x="3668067" y="2711382"/>
                <a:ext cx="962123" cy="261610"/>
              </a:xfrm>
              <a:prstGeom prst="rect">
                <a:avLst/>
              </a:prstGeom>
              <a:solidFill>
                <a:schemeClr val="bg1"/>
              </a:solidFill>
            </p:spPr>
            <p:txBody>
              <a:bodyPr wrap="none" rtlCol="0">
                <a:spAutoFit/>
              </a:bodyPr>
              <a:lstStyle/>
              <a:p>
                <a:r>
                  <a:rPr lang="en-US" sz="1100" b="1" dirty="0">
                    <a:latin typeface="Arial" charset="0"/>
                    <a:ea typeface="Arial" charset="0"/>
                    <a:cs typeface="Arial" charset="0"/>
                  </a:rPr>
                  <a:t>Tryptophan</a:t>
                </a:r>
              </a:p>
            </p:txBody>
          </p:sp>
        </p:grpSp>
        <p:sp>
          <p:nvSpPr>
            <p:cNvPr id="16" name="Oval 15">
              <a:extLst>
                <a:ext uri="{FF2B5EF4-FFF2-40B4-BE49-F238E27FC236}">
                  <a16:creationId xmlns:a16="http://schemas.microsoft.com/office/drawing/2014/main" id="{E6086C17-7941-6A43-BF44-AF99ADE6C898}"/>
                </a:ext>
              </a:extLst>
            </p:cNvPr>
            <p:cNvSpPr/>
            <p:nvPr/>
          </p:nvSpPr>
          <p:spPr>
            <a:xfrm>
              <a:off x="3066706" y="2417933"/>
              <a:ext cx="3379255" cy="31586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16C130E1-D816-4A48-97C2-B8615D8C0AAD}"/>
              </a:ext>
            </a:extLst>
          </p:cNvPr>
          <p:cNvCxnSpPr/>
          <p:nvPr/>
        </p:nvCxnSpPr>
        <p:spPr>
          <a:xfrm>
            <a:off x="2128511" y="4243300"/>
            <a:ext cx="4572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78289F8-1466-9849-BCDE-7262D9218DBB}"/>
              </a:ext>
            </a:extLst>
          </p:cNvPr>
          <p:cNvSpPr txBox="1"/>
          <p:nvPr/>
        </p:nvSpPr>
        <p:spPr>
          <a:xfrm>
            <a:off x="3352561" y="2052612"/>
            <a:ext cx="2448106" cy="400110"/>
          </a:xfrm>
          <a:prstGeom prst="rect">
            <a:avLst/>
          </a:prstGeom>
          <a:noFill/>
        </p:spPr>
        <p:txBody>
          <a:bodyPr wrap="none" rtlCol="0">
            <a:spAutoFit/>
          </a:bodyPr>
          <a:lstStyle/>
          <a:p>
            <a:r>
              <a:rPr lang="en-US" sz="2000" b="1" dirty="0">
                <a:latin typeface="Arial Narrow" charset="0"/>
                <a:ea typeface="Arial Narrow" charset="0"/>
                <a:cs typeface="Arial Narrow" charset="0"/>
              </a:rPr>
              <a:t>Identify all metabolites</a:t>
            </a:r>
          </a:p>
        </p:txBody>
      </p:sp>
      <p:sp>
        <p:nvSpPr>
          <p:cNvPr id="29" name="TextBox 28">
            <a:extLst>
              <a:ext uri="{FF2B5EF4-FFF2-40B4-BE49-F238E27FC236}">
                <a16:creationId xmlns:a16="http://schemas.microsoft.com/office/drawing/2014/main" id="{CB927F02-4EC6-2E4A-AA93-7B7D713C853E}"/>
              </a:ext>
            </a:extLst>
          </p:cNvPr>
          <p:cNvSpPr txBox="1"/>
          <p:nvPr/>
        </p:nvSpPr>
        <p:spPr>
          <a:xfrm>
            <a:off x="7014151" y="1998975"/>
            <a:ext cx="1943860" cy="707886"/>
          </a:xfrm>
          <a:prstGeom prst="rect">
            <a:avLst/>
          </a:prstGeom>
          <a:noFill/>
        </p:spPr>
        <p:txBody>
          <a:bodyPr wrap="square" rtlCol="0">
            <a:spAutoFit/>
          </a:bodyPr>
          <a:lstStyle/>
          <a:p>
            <a:pPr algn="ctr"/>
            <a:r>
              <a:rPr lang="en-US" sz="2000" b="1">
                <a:latin typeface="Arial Narrow" charset="0"/>
                <a:ea typeface="Arial Narrow" charset="0"/>
                <a:cs typeface="Arial Narrow" charset="0"/>
              </a:rPr>
              <a:t>Infer activity of pathways</a:t>
            </a:r>
            <a:endParaRPr lang="en-US" sz="2000" b="1" dirty="0">
              <a:latin typeface="Arial Narrow" charset="0"/>
              <a:ea typeface="Arial Narrow" charset="0"/>
              <a:cs typeface="Arial Narrow" charset="0"/>
            </a:endParaRPr>
          </a:p>
        </p:txBody>
      </p:sp>
      <p:sp>
        <p:nvSpPr>
          <p:cNvPr id="30" name="TextBox 29">
            <a:extLst>
              <a:ext uri="{FF2B5EF4-FFF2-40B4-BE49-F238E27FC236}">
                <a16:creationId xmlns:a16="http://schemas.microsoft.com/office/drawing/2014/main" id="{D40047E1-5835-9A4A-AF44-4E31B75342E0}"/>
              </a:ext>
            </a:extLst>
          </p:cNvPr>
          <p:cNvSpPr txBox="1"/>
          <p:nvPr/>
        </p:nvSpPr>
        <p:spPr>
          <a:xfrm>
            <a:off x="-37742" y="2044520"/>
            <a:ext cx="2576425" cy="707886"/>
          </a:xfrm>
          <a:prstGeom prst="rect">
            <a:avLst/>
          </a:prstGeom>
          <a:noFill/>
        </p:spPr>
        <p:txBody>
          <a:bodyPr wrap="square" rtlCol="0">
            <a:spAutoFit/>
          </a:bodyPr>
          <a:lstStyle/>
          <a:p>
            <a:pPr algn="ctr"/>
            <a:r>
              <a:rPr lang="en-US" sz="2000" b="1" dirty="0">
                <a:latin typeface="Arial Narrow" charset="0"/>
                <a:ea typeface="Arial Narrow" charset="0"/>
                <a:cs typeface="Arial Narrow" charset="0"/>
              </a:rPr>
              <a:t>Animals exposed to different conditions</a:t>
            </a:r>
          </a:p>
        </p:txBody>
      </p:sp>
      <p:cxnSp>
        <p:nvCxnSpPr>
          <p:cNvPr id="31" name="Straight Arrow Connector 30">
            <a:extLst>
              <a:ext uri="{FF2B5EF4-FFF2-40B4-BE49-F238E27FC236}">
                <a16:creationId xmlns:a16="http://schemas.microsoft.com/office/drawing/2014/main" id="{24D3C304-410F-3B42-B316-2613B64E305C}"/>
              </a:ext>
            </a:extLst>
          </p:cNvPr>
          <p:cNvCxnSpPr/>
          <p:nvPr/>
        </p:nvCxnSpPr>
        <p:spPr>
          <a:xfrm>
            <a:off x="6322640" y="4243300"/>
            <a:ext cx="4572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9D9A6AA2-D4CB-0244-A14F-BB5E5D6A852C}"/>
              </a:ext>
            </a:extLst>
          </p:cNvPr>
          <p:cNvGrpSpPr/>
          <p:nvPr/>
        </p:nvGrpSpPr>
        <p:grpSpPr>
          <a:xfrm>
            <a:off x="7745869" y="4348601"/>
            <a:ext cx="1362867" cy="471136"/>
            <a:chOff x="6849314" y="2654190"/>
            <a:chExt cx="1506186" cy="566617"/>
          </a:xfrm>
        </p:grpSpPr>
        <p:sp>
          <p:nvSpPr>
            <p:cNvPr id="33" name="Rounded Rectangle 32">
              <a:extLst>
                <a:ext uri="{FF2B5EF4-FFF2-40B4-BE49-F238E27FC236}">
                  <a16:creationId xmlns:a16="http://schemas.microsoft.com/office/drawing/2014/main" id="{EA02FE8D-C1D5-1D45-9880-F8A7989838DE}"/>
                </a:ext>
              </a:extLst>
            </p:cNvPr>
            <p:cNvSpPr/>
            <p:nvPr/>
          </p:nvSpPr>
          <p:spPr>
            <a:xfrm>
              <a:off x="6900544" y="2654190"/>
              <a:ext cx="1407309" cy="56661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4" name="Rectangle 33">
              <a:extLst>
                <a:ext uri="{FF2B5EF4-FFF2-40B4-BE49-F238E27FC236}">
                  <a16:creationId xmlns:a16="http://schemas.microsoft.com/office/drawing/2014/main" id="{75312548-B687-034D-9C06-BB866375B5AB}"/>
                </a:ext>
              </a:extLst>
            </p:cNvPr>
            <p:cNvSpPr/>
            <p:nvPr/>
          </p:nvSpPr>
          <p:spPr>
            <a:xfrm>
              <a:off x="6849314" y="2731774"/>
              <a:ext cx="1506186" cy="400110"/>
            </a:xfrm>
            <a:prstGeom prst="rect">
              <a:avLst/>
            </a:prstGeom>
            <a:noFill/>
          </p:spPr>
          <p:txBody>
            <a:bodyPr wrap="square">
              <a:spAutoFit/>
            </a:bodyPr>
            <a:lstStyle/>
            <a:p>
              <a:pPr algn="ctr"/>
              <a:r>
                <a:rPr lang="en-US" sz="1000" b="1" dirty="0">
                  <a:latin typeface="Arial" charset="0"/>
                  <a:ea typeface="Arial" charset="0"/>
                  <a:cs typeface="Arial" charset="0"/>
                </a:rPr>
                <a:t>CARBOHYDRATE METABOLISM</a:t>
              </a:r>
            </a:p>
          </p:txBody>
        </p:sp>
      </p:grpSp>
      <p:grpSp>
        <p:nvGrpSpPr>
          <p:cNvPr id="35" name="Group 34">
            <a:extLst>
              <a:ext uri="{FF2B5EF4-FFF2-40B4-BE49-F238E27FC236}">
                <a16:creationId xmlns:a16="http://schemas.microsoft.com/office/drawing/2014/main" id="{A1782CBF-14DF-394C-9B2E-E2F5E05A10D7}"/>
              </a:ext>
            </a:extLst>
          </p:cNvPr>
          <p:cNvGrpSpPr/>
          <p:nvPr/>
        </p:nvGrpSpPr>
        <p:grpSpPr>
          <a:xfrm>
            <a:off x="6766845" y="4884247"/>
            <a:ext cx="1087276" cy="483833"/>
            <a:chOff x="7600159" y="3671705"/>
            <a:chExt cx="1201614" cy="581886"/>
          </a:xfrm>
        </p:grpSpPr>
        <p:sp>
          <p:nvSpPr>
            <p:cNvPr id="36" name="Rounded Rectangle 35">
              <a:extLst>
                <a:ext uri="{FF2B5EF4-FFF2-40B4-BE49-F238E27FC236}">
                  <a16:creationId xmlns:a16="http://schemas.microsoft.com/office/drawing/2014/main" id="{B074EB18-12F6-7D44-AB72-B88367A38A69}"/>
                </a:ext>
              </a:extLst>
            </p:cNvPr>
            <p:cNvSpPr/>
            <p:nvPr/>
          </p:nvSpPr>
          <p:spPr>
            <a:xfrm>
              <a:off x="7640503" y="3671705"/>
              <a:ext cx="1116561" cy="58188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37" name="Rectangle 36">
              <a:extLst>
                <a:ext uri="{FF2B5EF4-FFF2-40B4-BE49-F238E27FC236}">
                  <a16:creationId xmlns:a16="http://schemas.microsoft.com/office/drawing/2014/main" id="{31D5BC89-5742-7E44-83B5-750E074F5701}"/>
                </a:ext>
              </a:extLst>
            </p:cNvPr>
            <p:cNvSpPr/>
            <p:nvPr/>
          </p:nvSpPr>
          <p:spPr>
            <a:xfrm>
              <a:off x="7600159" y="3733320"/>
              <a:ext cx="1201614" cy="400110"/>
            </a:xfrm>
            <a:prstGeom prst="rect">
              <a:avLst/>
            </a:prstGeom>
            <a:noFill/>
          </p:spPr>
          <p:txBody>
            <a:bodyPr wrap="square">
              <a:spAutoFit/>
            </a:bodyPr>
            <a:lstStyle/>
            <a:p>
              <a:pPr algn="ctr"/>
              <a:r>
                <a:rPr lang="en-US" sz="1000" b="1" dirty="0">
                  <a:latin typeface="Arial" charset="0"/>
                  <a:ea typeface="Arial" charset="0"/>
                  <a:cs typeface="Arial" charset="0"/>
                </a:rPr>
                <a:t>AMINO ACID METABOLISM</a:t>
              </a:r>
            </a:p>
          </p:txBody>
        </p:sp>
      </p:grpSp>
      <p:grpSp>
        <p:nvGrpSpPr>
          <p:cNvPr id="38" name="Group 37">
            <a:extLst>
              <a:ext uri="{FF2B5EF4-FFF2-40B4-BE49-F238E27FC236}">
                <a16:creationId xmlns:a16="http://schemas.microsoft.com/office/drawing/2014/main" id="{3CB1F80F-05D6-0B47-A1A7-CBCF38EBEAF6}"/>
              </a:ext>
            </a:extLst>
          </p:cNvPr>
          <p:cNvGrpSpPr/>
          <p:nvPr/>
        </p:nvGrpSpPr>
        <p:grpSpPr>
          <a:xfrm>
            <a:off x="7883664" y="5440980"/>
            <a:ext cx="1087276" cy="461058"/>
            <a:chOff x="7600159" y="3688209"/>
            <a:chExt cx="1201614" cy="554495"/>
          </a:xfrm>
        </p:grpSpPr>
        <p:sp>
          <p:nvSpPr>
            <p:cNvPr id="39" name="Rounded Rectangle 38">
              <a:extLst>
                <a:ext uri="{FF2B5EF4-FFF2-40B4-BE49-F238E27FC236}">
                  <a16:creationId xmlns:a16="http://schemas.microsoft.com/office/drawing/2014/main" id="{9197F202-9C7A-BC41-9930-9D7003B59642}"/>
                </a:ext>
              </a:extLst>
            </p:cNvPr>
            <p:cNvSpPr/>
            <p:nvPr/>
          </p:nvSpPr>
          <p:spPr>
            <a:xfrm>
              <a:off x="7614447" y="3688209"/>
              <a:ext cx="1173038" cy="554495"/>
            </a:xfrm>
            <a:prstGeom prst="roundRect">
              <a:avLst/>
            </a:prstGeom>
            <a:solidFill>
              <a:srgbClr val="BEB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40" name="Rectangle 39">
              <a:extLst>
                <a:ext uri="{FF2B5EF4-FFF2-40B4-BE49-F238E27FC236}">
                  <a16:creationId xmlns:a16="http://schemas.microsoft.com/office/drawing/2014/main" id="{AF0D0D0D-2146-B64F-BB9E-10710CAC9EEB}"/>
                </a:ext>
              </a:extLst>
            </p:cNvPr>
            <p:cNvSpPr/>
            <p:nvPr/>
          </p:nvSpPr>
          <p:spPr>
            <a:xfrm>
              <a:off x="7600159" y="3733320"/>
              <a:ext cx="1201614" cy="400110"/>
            </a:xfrm>
            <a:prstGeom prst="rect">
              <a:avLst/>
            </a:prstGeom>
            <a:noFill/>
          </p:spPr>
          <p:txBody>
            <a:bodyPr wrap="square">
              <a:spAutoFit/>
            </a:bodyPr>
            <a:lstStyle/>
            <a:p>
              <a:pPr algn="ctr"/>
              <a:r>
                <a:rPr lang="en-US" sz="1000" b="1" dirty="0">
                  <a:latin typeface="Arial" charset="0"/>
                  <a:ea typeface="Arial" charset="0"/>
                  <a:cs typeface="Arial" charset="0"/>
                </a:rPr>
                <a:t>LIPID</a:t>
              </a:r>
            </a:p>
            <a:p>
              <a:pPr algn="ctr"/>
              <a:r>
                <a:rPr lang="en-US" sz="1000" b="1" dirty="0">
                  <a:latin typeface="Arial" charset="0"/>
                  <a:ea typeface="Arial" charset="0"/>
                  <a:cs typeface="Arial" charset="0"/>
                </a:rPr>
                <a:t>METABOLISM</a:t>
              </a:r>
            </a:p>
          </p:txBody>
        </p:sp>
      </p:grpSp>
      <p:grpSp>
        <p:nvGrpSpPr>
          <p:cNvPr id="41" name="Group 40">
            <a:extLst>
              <a:ext uri="{FF2B5EF4-FFF2-40B4-BE49-F238E27FC236}">
                <a16:creationId xmlns:a16="http://schemas.microsoft.com/office/drawing/2014/main" id="{91309007-AAD8-EF4F-A78D-A3863CFEC951}"/>
              </a:ext>
            </a:extLst>
          </p:cNvPr>
          <p:cNvGrpSpPr/>
          <p:nvPr/>
        </p:nvGrpSpPr>
        <p:grpSpPr>
          <a:xfrm>
            <a:off x="7844072" y="3273688"/>
            <a:ext cx="1228876" cy="418718"/>
            <a:chOff x="7514431" y="3717358"/>
            <a:chExt cx="1358104" cy="503575"/>
          </a:xfrm>
        </p:grpSpPr>
        <p:sp>
          <p:nvSpPr>
            <p:cNvPr id="42" name="Rounded Rectangle 41">
              <a:extLst>
                <a:ext uri="{FF2B5EF4-FFF2-40B4-BE49-F238E27FC236}">
                  <a16:creationId xmlns:a16="http://schemas.microsoft.com/office/drawing/2014/main" id="{5FE55DE0-9C3B-734C-A76F-92E1AA4B2B7D}"/>
                </a:ext>
              </a:extLst>
            </p:cNvPr>
            <p:cNvSpPr/>
            <p:nvPr/>
          </p:nvSpPr>
          <p:spPr>
            <a:xfrm>
              <a:off x="7575664" y="3717358"/>
              <a:ext cx="1202694" cy="5035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43" name="Rectangle 42">
              <a:extLst>
                <a:ext uri="{FF2B5EF4-FFF2-40B4-BE49-F238E27FC236}">
                  <a16:creationId xmlns:a16="http://schemas.microsoft.com/office/drawing/2014/main" id="{DC419729-39E8-A147-9B37-172E77512748}"/>
                </a:ext>
              </a:extLst>
            </p:cNvPr>
            <p:cNvSpPr/>
            <p:nvPr/>
          </p:nvSpPr>
          <p:spPr>
            <a:xfrm>
              <a:off x="7514431" y="3733320"/>
              <a:ext cx="1358104" cy="400110"/>
            </a:xfrm>
            <a:prstGeom prst="rect">
              <a:avLst/>
            </a:prstGeom>
            <a:noFill/>
          </p:spPr>
          <p:txBody>
            <a:bodyPr wrap="square">
              <a:spAutoFit/>
            </a:bodyPr>
            <a:lstStyle/>
            <a:p>
              <a:pPr algn="ctr"/>
              <a:r>
                <a:rPr lang="en-US" sz="1000" b="1" dirty="0">
                  <a:latin typeface="Arial" charset="0"/>
                  <a:ea typeface="Arial" charset="0"/>
                  <a:cs typeface="Arial" charset="0"/>
                </a:rPr>
                <a:t>NUCLEIC ACID METABOLISM</a:t>
              </a:r>
            </a:p>
          </p:txBody>
        </p:sp>
      </p:grpSp>
      <p:grpSp>
        <p:nvGrpSpPr>
          <p:cNvPr id="44" name="Group 43">
            <a:extLst>
              <a:ext uri="{FF2B5EF4-FFF2-40B4-BE49-F238E27FC236}">
                <a16:creationId xmlns:a16="http://schemas.microsoft.com/office/drawing/2014/main" id="{F15F20A6-0503-BA45-87FE-D4CB5C8BF1AE}"/>
              </a:ext>
            </a:extLst>
          </p:cNvPr>
          <p:cNvGrpSpPr/>
          <p:nvPr/>
        </p:nvGrpSpPr>
        <p:grpSpPr>
          <a:xfrm>
            <a:off x="6971519" y="3767129"/>
            <a:ext cx="1042721" cy="458656"/>
            <a:chOff x="7600159" y="3651706"/>
            <a:chExt cx="1201614" cy="634543"/>
          </a:xfrm>
        </p:grpSpPr>
        <p:sp>
          <p:nvSpPr>
            <p:cNvPr id="45" name="Rounded Rectangle 44">
              <a:extLst>
                <a:ext uri="{FF2B5EF4-FFF2-40B4-BE49-F238E27FC236}">
                  <a16:creationId xmlns:a16="http://schemas.microsoft.com/office/drawing/2014/main" id="{48FC9A7D-D404-204A-9CFA-92FCA90A7769}"/>
                </a:ext>
              </a:extLst>
            </p:cNvPr>
            <p:cNvSpPr/>
            <p:nvPr/>
          </p:nvSpPr>
          <p:spPr>
            <a:xfrm>
              <a:off x="7607845" y="3651706"/>
              <a:ext cx="1179640" cy="634543"/>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46" name="Rectangle 45">
              <a:extLst>
                <a:ext uri="{FF2B5EF4-FFF2-40B4-BE49-F238E27FC236}">
                  <a16:creationId xmlns:a16="http://schemas.microsoft.com/office/drawing/2014/main" id="{087D2C85-8518-A14B-94C5-D118BDD9E4AD}"/>
                </a:ext>
              </a:extLst>
            </p:cNvPr>
            <p:cNvSpPr/>
            <p:nvPr/>
          </p:nvSpPr>
          <p:spPr>
            <a:xfrm>
              <a:off x="7600159" y="3733320"/>
              <a:ext cx="1201614" cy="460269"/>
            </a:xfrm>
            <a:prstGeom prst="rect">
              <a:avLst/>
            </a:prstGeom>
            <a:noFill/>
          </p:spPr>
          <p:txBody>
            <a:bodyPr wrap="square">
              <a:spAutoFit/>
            </a:bodyPr>
            <a:lstStyle/>
            <a:p>
              <a:pPr algn="ctr"/>
              <a:r>
                <a:rPr lang="en-US" sz="1000" b="1" dirty="0">
                  <a:latin typeface="Arial" charset="0"/>
                  <a:ea typeface="Arial" charset="0"/>
                  <a:cs typeface="Arial" charset="0"/>
                </a:rPr>
                <a:t>ENERGY</a:t>
              </a:r>
            </a:p>
            <a:p>
              <a:pPr algn="ctr"/>
              <a:r>
                <a:rPr lang="en-US" sz="1000" b="1" dirty="0">
                  <a:latin typeface="Arial" charset="0"/>
                  <a:ea typeface="Arial" charset="0"/>
                  <a:cs typeface="Arial" charset="0"/>
                </a:rPr>
                <a:t>METABOLISM</a:t>
              </a:r>
            </a:p>
          </p:txBody>
        </p:sp>
      </p:grpSp>
      <p:grpSp>
        <p:nvGrpSpPr>
          <p:cNvPr id="47" name="Group 46">
            <a:extLst>
              <a:ext uri="{FF2B5EF4-FFF2-40B4-BE49-F238E27FC236}">
                <a16:creationId xmlns:a16="http://schemas.microsoft.com/office/drawing/2014/main" id="{F3BC500C-FB03-0840-A53F-7CD1FF85AA97}"/>
              </a:ext>
            </a:extLst>
          </p:cNvPr>
          <p:cNvGrpSpPr/>
          <p:nvPr/>
        </p:nvGrpSpPr>
        <p:grpSpPr>
          <a:xfrm>
            <a:off x="6850500" y="2772551"/>
            <a:ext cx="1181313" cy="453586"/>
            <a:chOff x="7534724" y="3697195"/>
            <a:chExt cx="1305539" cy="545510"/>
          </a:xfrm>
        </p:grpSpPr>
        <p:sp>
          <p:nvSpPr>
            <p:cNvPr id="48" name="Rounded Rectangle 47">
              <a:extLst>
                <a:ext uri="{FF2B5EF4-FFF2-40B4-BE49-F238E27FC236}">
                  <a16:creationId xmlns:a16="http://schemas.microsoft.com/office/drawing/2014/main" id="{8D5C502E-D7AF-D74D-829C-7A2F38EE0D8E}"/>
                </a:ext>
              </a:extLst>
            </p:cNvPr>
            <p:cNvSpPr/>
            <p:nvPr/>
          </p:nvSpPr>
          <p:spPr>
            <a:xfrm>
              <a:off x="7601720" y="3697195"/>
              <a:ext cx="1168026" cy="545510"/>
            </a:xfrm>
            <a:prstGeom prst="roundRect">
              <a:avLst/>
            </a:prstGeom>
            <a:solidFill>
              <a:srgbClr val="FFD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49" name="Rectangle 48">
              <a:extLst>
                <a:ext uri="{FF2B5EF4-FFF2-40B4-BE49-F238E27FC236}">
                  <a16:creationId xmlns:a16="http://schemas.microsoft.com/office/drawing/2014/main" id="{4727A492-849F-6C44-9BB7-FF070DFFDA3E}"/>
                </a:ext>
              </a:extLst>
            </p:cNvPr>
            <p:cNvSpPr/>
            <p:nvPr/>
          </p:nvSpPr>
          <p:spPr>
            <a:xfrm>
              <a:off x="7534724" y="3750854"/>
              <a:ext cx="1305539" cy="400110"/>
            </a:xfrm>
            <a:prstGeom prst="rect">
              <a:avLst/>
            </a:prstGeom>
            <a:noFill/>
          </p:spPr>
          <p:txBody>
            <a:bodyPr wrap="square">
              <a:spAutoFit/>
            </a:bodyPr>
            <a:lstStyle/>
            <a:p>
              <a:pPr algn="ctr"/>
              <a:r>
                <a:rPr lang="en-US" sz="1000" b="1" dirty="0">
                  <a:latin typeface="Arial" charset="0"/>
                  <a:ea typeface="Arial" charset="0"/>
                  <a:cs typeface="Arial" charset="0"/>
                </a:rPr>
                <a:t>BIOSIGNALING</a:t>
              </a:r>
            </a:p>
            <a:p>
              <a:pPr algn="ctr"/>
              <a:r>
                <a:rPr lang="en-US" sz="1000" b="1" dirty="0">
                  <a:latin typeface="Arial" charset="0"/>
                  <a:ea typeface="Arial" charset="0"/>
                  <a:cs typeface="Arial" charset="0"/>
                </a:rPr>
                <a:t>PATHWAYS</a:t>
              </a:r>
            </a:p>
          </p:txBody>
        </p:sp>
      </p:grpSp>
      <p:grpSp>
        <p:nvGrpSpPr>
          <p:cNvPr id="50" name="Group 49">
            <a:extLst>
              <a:ext uri="{FF2B5EF4-FFF2-40B4-BE49-F238E27FC236}">
                <a16:creationId xmlns:a16="http://schemas.microsoft.com/office/drawing/2014/main" id="{ABD00310-BDE4-F44B-95E3-AFD596F58D57}"/>
              </a:ext>
            </a:extLst>
          </p:cNvPr>
          <p:cNvGrpSpPr/>
          <p:nvPr/>
        </p:nvGrpSpPr>
        <p:grpSpPr>
          <a:xfrm>
            <a:off x="6796387" y="5757291"/>
            <a:ext cx="1087276" cy="428275"/>
            <a:chOff x="7600159" y="3694978"/>
            <a:chExt cx="1201614" cy="515069"/>
          </a:xfrm>
        </p:grpSpPr>
        <p:sp>
          <p:nvSpPr>
            <p:cNvPr id="51" name="Rounded Rectangle 50">
              <a:extLst>
                <a:ext uri="{FF2B5EF4-FFF2-40B4-BE49-F238E27FC236}">
                  <a16:creationId xmlns:a16="http://schemas.microsoft.com/office/drawing/2014/main" id="{3794D559-3D08-A446-90F8-884BBF4A3AA4}"/>
                </a:ext>
              </a:extLst>
            </p:cNvPr>
            <p:cNvSpPr/>
            <p:nvPr/>
          </p:nvSpPr>
          <p:spPr>
            <a:xfrm>
              <a:off x="7640503" y="3694978"/>
              <a:ext cx="1093729" cy="515069"/>
            </a:xfrm>
            <a:prstGeom prst="roundRect">
              <a:avLst/>
            </a:prstGeom>
            <a:solidFill>
              <a:srgbClr val="F0D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52" name="Rectangle 51">
              <a:extLst>
                <a:ext uri="{FF2B5EF4-FFF2-40B4-BE49-F238E27FC236}">
                  <a16:creationId xmlns:a16="http://schemas.microsoft.com/office/drawing/2014/main" id="{0D7A3448-6B91-3347-970D-1CEEE9C9D942}"/>
                </a:ext>
              </a:extLst>
            </p:cNvPr>
            <p:cNvSpPr/>
            <p:nvPr/>
          </p:nvSpPr>
          <p:spPr>
            <a:xfrm>
              <a:off x="7600159" y="3733320"/>
              <a:ext cx="1201614" cy="400110"/>
            </a:xfrm>
            <a:prstGeom prst="rect">
              <a:avLst/>
            </a:prstGeom>
            <a:noFill/>
          </p:spPr>
          <p:txBody>
            <a:bodyPr wrap="square">
              <a:spAutoFit/>
            </a:bodyPr>
            <a:lstStyle/>
            <a:p>
              <a:pPr algn="ctr"/>
              <a:r>
                <a:rPr lang="en-US" sz="1000" b="1" dirty="0">
                  <a:latin typeface="Arial" charset="0"/>
                  <a:ea typeface="Arial" charset="0"/>
                  <a:cs typeface="Arial" charset="0"/>
                </a:rPr>
                <a:t>VITAMIN</a:t>
              </a:r>
            </a:p>
            <a:p>
              <a:pPr algn="ctr"/>
              <a:r>
                <a:rPr lang="en-US" sz="1000" b="1" dirty="0">
                  <a:latin typeface="Arial" charset="0"/>
                  <a:ea typeface="Arial" charset="0"/>
                  <a:cs typeface="Arial" charset="0"/>
                </a:rPr>
                <a:t>METABOLISM</a:t>
              </a:r>
            </a:p>
          </p:txBody>
        </p:sp>
      </p:grpSp>
      <p:pic>
        <p:nvPicPr>
          <p:cNvPr id="2050" name="Picture 2" descr="Image result for pteropod">
            <a:extLst>
              <a:ext uri="{FF2B5EF4-FFF2-40B4-BE49-F238E27FC236}">
                <a16:creationId xmlns:a16="http://schemas.microsoft.com/office/drawing/2014/main" id="{CC4AA21C-A6C7-7946-B947-3A23528CF4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151" y="3286960"/>
            <a:ext cx="1621628" cy="1407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230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14-6BEC-0646-80A0-5EACD37BB583}"/>
              </a:ext>
            </a:extLst>
          </p:cNvPr>
          <p:cNvSpPr>
            <a:spLocks noGrp="1"/>
          </p:cNvSpPr>
          <p:nvPr>
            <p:ph type="title"/>
          </p:nvPr>
        </p:nvSpPr>
        <p:spPr>
          <a:xfrm>
            <a:off x="628650" y="211977"/>
            <a:ext cx="8175812" cy="1325563"/>
          </a:xfrm>
        </p:spPr>
        <p:txBody>
          <a:bodyPr/>
          <a:lstStyle/>
          <a:p>
            <a:r>
              <a:rPr lang="en-US" dirty="0"/>
              <a:t>Low O2 more strongly affects metabolites</a:t>
            </a:r>
          </a:p>
        </p:txBody>
      </p:sp>
      <p:pic>
        <p:nvPicPr>
          <p:cNvPr id="6" name="Picture 5">
            <a:extLst>
              <a:ext uri="{FF2B5EF4-FFF2-40B4-BE49-F238E27FC236}">
                <a16:creationId xmlns:a16="http://schemas.microsoft.com/office/drawing/2014/main" id="{BACAEEFB-9711-C842-8CFD-944641D564D4}"/>
              </a:ext>
            </a:extLst>
          </p:cNvPr>
          <p:cNvPicPr>
            <a:picLocks noChangeAspect="1"/>
          </p:cNvPicPr>
          <p:nvPr/>
        </p:nvPicPr>
        <p:blipFill rotWithShape="1">
          <a:blip r:embed="rId2"/>
          <a:srcRect t="26433" r="58951" b="6463"/>
          <a:stretch/>
        </p:blipFill>
        <p:spPr>
          <a:xfrm>
            <a:off x="155280" y="2449286"/>
            <a:ext cx="2636764" cy="4310456"/>
          </a:xfrm>
          <a:prstGeom prst="rect">
            <a:avLst/>
          </a:prstGeom>
        </p:spPr>
      </p:pic>
      <p:sp>
        <p:nvSpPr>
          <p:cNvPr id="7" name="TextBox 6">
            <a:extLst>
              <a:ext uri="{FF2B5EF4-FFF2-40B4-BE49-F238E27FC236}">
                <a16:creationId xmlns:a16="http://schemas.microsoft.com/office/drawing/2014/main" id="{CF4B90B8-CE83-AB45-85F9-8C6A753A84B4}"/>
              </a:ext>
            </a:extLst>
          </p:cNvPr>
          <p:cNvSpPr txBox="1"/>
          <p:nvPr/>
        </p:nvSpPr>
        <p:spPr>
          <a:xfrm rot="17636954">
            <a:off x="2325409" y="1939849"/>
            <a:ext cx="933269"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Low O2 + pH</a:t>
            </a:r>
          </a:p>
        </p:txBody>
      </p:sp>
      <p:sp>
        <p:nvSpPr>
          <p:cNvPr id="8" name="TextBox 7">
            <a:extLst>
              <a:ext uri="{FF2B5EF4-FFF2-40B4-BE49-F238E27FC236}">
                <a16:creationId xmlns:a16="http://schemas.microsoft.com/office/drawing/2014/main" id="{130AF55C-93B2-C341-8FF6-08D3DD280FFB}"/>
              </a:ext>
            </a:extLst>
          </p:cNvPr>
          <p:cNvSpPr txBox="1"/>
          <p:nvPr/>
        </p:nvSpPr>
        <p:spPr>
          <a:xfrm rot="17636954">
            <a:off x="1979353" y="2061881"/>
            <a:ext cx="623889"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Low O2</a:t>
            </a:r>
          </a:p>
        </p:txBody>
      </p:sp>
      <p:sp>
        <p:nvSpPr>
          <p:cNvPr id="9" name="TextBox 8">
            <a:extLst>
              <a:ext uri="{FF2B5EF4-FFF2-40B4-BE49-F238E27FC236}">
                <a16:creationId xmlns:a16="http://schemas.microsoft.com/office/drawing/2014/main" id="{A21F13D9-49F5-3744-A20D-47F7A87A2869}"/>
              </a:ext>
            </a:extLst>
          </p:cNvPr>
          <p:cNvSpPr txBox="1"/>
          <p:nvPr/>
        </p:nvSpPr>
        <p:spPr>
          <a:xfrm rot="17636954">
            <a:off x="2185094" y="2061881"/>
            <a:ext cx="617477"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Low pH</a:t>
            </a:r>
          </a:p>
        </p:txBody>
      </p:sp>
      <p:sp>
        <p:nvSpPr>
          <p:cNvPr id="10" name="TextBox 9">
            <a:extLst>
              <a:ext uri="{FF2B5EF4-FFF2-40B4-BE49-F238E27FC236}">
                <a16:creationId xmlns:a16="http://schemas.microsoft.com/office/drawing/2014/main" id="{EE2B5ACE-91E8-4F42-B259-9075B06237E1}"/>
              </a:ext>
            </a:extLst>
          </p:cNvPr>
          <p:cNvSpPr txBox="1"/>
          <p:nvPr/>
        </p:nvSpPr>
        <p:spPr>
          <a:xfrm rot="17636954">
            <a:off x="1754425" y="2096428"/>
            <a:ext cx="63831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ambient</a:t>
            </a:r>
          </a:p>
        </p:txBody>
      </p:sp>
    </p:spTree>
    <p:extLst>
      <p:ext uri="{BB962C8B-B14F-4D97-AF65-F5344CB8AC3E}">
        <p14:creationId xmlns:p14="http://schemas.microsoft.com/office/powerpoint/2010/main" val="134207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2064-E210-2D4A-AB72-D9BD3EC16FF2}"/>
              </a:ext>
            </a:extLst>
          </p:cNvPr>
          <p:cNvSpPr>
            <a:spLocks noGrp="1"/>
          </p:cNvSpPr>
          <p:nvPr>
            <p:ph type="title"/>
          </p:nvPr>
        </p:nvSpPr>
        <p:spPr>
          <a:xfrm>
            <a:off x="628649" y="365126"/>
            <a:ext cx="8229601" cy="1325563"/>
          </a:xfrm>
        </p:spPr>
        <p:txBody>
          <a:bodyPr/>
          <a:lstStyle/>
          <a:p>
            <a:r>
              <a:rPr lang="en-US" dirty="0" err="1"/>
              <a:t>Phosphotidylcholines</a:t>
            </a:r>
            <a:r>
              <a:rPr lang="en-US" dirty="0"/>
              <a:t> are significantly affected</a:t>
            </a:r>
          </a:p>
        </p:txBody>
      </p:sp>
      <p:pic>
        <p:nvPicPr>
          <p:cNvPr id="5" name="Picture 4">
            <a:extLst>
              <a:ext uri="{FF2B5EF4-FFF2-40B4-BE49-F238E27FC236}">
                <a16:creationId xmlns:a16="http://schemas.microsoft.com/office/drawing/2014/main" id="{2B56992A-70CC-C944-BBB2-E051BAD523B1}"/>
              </a:ext>
            </a:extLst>
          </p:cNvPr>
          <p:cNvPicPr>
            <a:picLocks noChangeAspect="1"/>
          </p:cNvPicPr>
          <p:nvPr/>
        </p:nvPicPr>
        <p:blipFill rotWithShape="1">
          <a:blip r:embed="rId2"/>
          <a:srcRect l="16875" r="29063"/>
          <a:stretch/>
        </p:blipFill>
        <p:spPr>
          <a:xfrm>
            <a:off x="1800225" y="2208939"/>
            <a:ext cx="5543550" cy="4283935"/>
          </a:xfrm>
          <a:prstGeom prst="rect">
            <a:avLst/>
          </a:prstGeom>
        </p:spPr>
      </p:pic>
    </p:spTree>
    <p:extLst>
      <p:ext uri="{BB962C8B-B14F-4D97-AF65-F5344CB8AC3E}">
        <p14:creationId xmlns:p14="http://schemas.microsoft.com/office/powerpoint/2010/main" val="701944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51B-53C4-3344-8C5E-6AFBBC528B4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BC794E5-E39E-2244-B750-5DB5DB2023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193215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1288</TotalTime>
  <Words>306</Words>
  <Application>Microsoft Macintosh PowerPoint</Application>
  <PresentationFormat>On-screen Show (4:3)</PresentationFormat>
  <Paragraphs>76</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Arial Narrow</vt:lpstr>
      <vt:lpstr>Calibri</vt:lpstr>
      <vt:lpstr>Calibri Light</vt:lpstr>
      <vt:lpstr>Office Theme</vt:lpstr>
      <vt:lpstr>PowerPoint Presentation</vt:lpstr>
      <vt:lpstr>How does ocean change affect Pteropods?  </vt:lpstr>
      <vt:lpstr>Altering pH and O2 in lab environment</vt:lpstr>
      <vt:lpstr>Metabolomics for physiological insight</vt:lpstr>
      <vt:lpstr>Low O2 more strongly affects metabolites</vt:lpstr>
      <vt:lpstr>Phosphotidylcholines are significantly affected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7</cp:revision>
  <dcterms:created xsi:type="dcterms:W3CDTF">2020-02-23T20:46:35Z</dcterms:created>
  <dcterms:modified xsi:type="dcterms:W3CDTF">2020-02-24T18:15:11Z</dcterms:modified>
</cp:coreProperties>
</file>